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6" r:id="rId2"/>
    <p:sldId id="276" r:id="rId3"/>
    <p:sldId id="277" r:id="rId4"/>
    <p:sldId id="278" r:id="rId5"/>
    <p:sldId id="279" r:id="rId6"/>
    <p:sldId id="280" r:id="rId7"/>
    <p:sldId id="264" r:id="rId8"/>
    <p:sldId id="265" r:id="rId9"/>
    <p:sldId id="299" r:id="rId10"/>
    <p:sldId id="300" r:id="rId11"/>
    <p:sldId id="301" r:id="rId12"/>
    <p:sldId id="305" r:id="rId13"/>
    <p:sldId id="303" r:id="rId14"/>
    <p:sldId id="320" r:id="rId15"/>
    <p:sldId id="271" r:id="rId16"/>
    <p:sldId id="275" r:id="rId17"/>
    <p:sldId id="306" r:id="rId18"/>
    <p:sldId id="307" r:id="rId19"/>
    <p:sldId id="321" r:id="rId20"/>
    <p:sldId id="309" r:id="rId21"/>
    <p:sldId id="310" r:id="rId22"/>
    <p:sldId id="311" r:id="rId23"/>
    <p:sldId id="312" r:id="rId24"/>
    <p:sldId id="314" r:id="rId25"/>
    <p:sldId id="315" r:id="rId26"/>
    <p:sldId id="316" r:id="rId27"/>
    <p:sldId id="318" r:id="rId28"/>
    <p:sldId id="319" r:id="rId29"/>
    <p:sldId id="317" r:id="rId30"/>
    <p:sldId id="322" r:id="rId31"/>
    <p:sldId id="323" r:id="rId32"/>
    <p:sldId id="324" r:id="rId33"/>
    <p:sldId id="325" r:id="rId34"/>
    <p:sldId id="326" r:id="rId35"/>
    <p:sldId id="327" r:id="rId36"/>
    <p:sldId id="328" r:id="rId37"/>
    <p:sldId id="329" r:id="rId38"/>
    <p:sldId id="330" r:id="rId39"/>
    <p:sldId id="281" r:id="rId40"/>
    <p:sldId id="297" r:id="rId41"/>
    <p:sldId id="282" r:id="rId42"/>
    <p:sldId id="284" r:id="rId43"/>
    <p:sldId id="331" r:id="rId44"/>
    <p:sldId id="298" r:id="rId45"/>
    <p:sldId id="285" r:id="rId46"/>
    <p:sldId id="286" r:id="rId47"/>
    <p:sldId id="287" r:id="rId48"/>
    <p:sldId id="332" r:id="rId49"/>
    <p:sldId id="333" r:id="rId50"/>
    <p:sldId id="288" r:id="rId51"/>
    <p:sldId id="334" r:id="rId52"/>
    <p:sldId id="289" r:id="rId53"/>
    <p:sldId id="290" r:id="rId54"/>
    <p:sldId id="335" r:id="rId55"/>
    <p:sldId id="337" r:id="rId56"/>
    <p:sldId id="336" r:id="rId57"/>
    <p:sldId id="338" r:id="rId58"/>
    <p:sldId id="339" r:id="rId59"/>
    <p:sldId id="340" r:id="rId60"/>
    <p:sldId id="341" r:id="rId61"/>
    <p:sldId id="342" r:id="rId62"/>
    <p:sldId id="291" r:id="rId63"/>
    <p:sldId id="292" r:id="rId64"/>
    <p:sldId id="293" r:id="rId65"/>
    <p:sldId id="294" r:id="rId66"/>
    <p:sldId id="345" r:id="rId67"/>
    <p:sldId id="346" r:id="rId68"/>
    <p:sldId id="343" r:id="rId69"/>
    <p:sldId id="347" r:id="rId70"/>
    <p:sldId id="348" r:id="rId71"/>
    <p:sldId id="349" r:id="rId72"/>
    <p:sldId id="295" r:id="rId73"/>
    <p:sldId id="350" r:id="rId74"/>
    <p:sldId id="296" r:id="rId75"/>
    <p:sldId id="263" r:id="rId76"/>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62F"/>
    <a:srgbClr val="FFC301"/>
    <a:srgbClr val="EA4E3C"/>
    <a:srgbClr val="2950F7"/>
    <a:srgbClr val="FFFBEF"/>
    <a:srgbClr val="FFFBDB"/>
    <a:srgbClr val="FFF2CC"/>
    <a:srgbClr val="7B54EA"/>
    <a:srgbClr val="8B62FE"/>
    <a:srgbClr val="697A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597" autoAdjust="0"/>
  </p:normalViewPr>
  <p:slideViewPr>
    <p:cSldViewPr snapToGrid="0" snapToObjects="1">
      <p:cViewPr varScale="1">
        <p:scale>
          <a:sx n="91" d="100"/>
          <a:sy n="91" d="100"/>
        </p:scale>
        <p:origin x="211"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000"/>
    </p:cViewPr>
  </p:sorterViewPr>
  <p:notesViewPr>
    <p:cSldViewPr snapToGrid="0">
      <p:cViewPr varScale="1">
        <p:scale>
          <a:sx n="63" d="100"/>
          <a:sy n="63" d="100"/>
        </p:scale>
        <p:origin x="2627" y="66"/>
      </p:cViewPr>
      <p:guideLst>
        <p:guide orient="horz" pos="2932"/>
        <p:guide pos="22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5138"/>
          </a:xfrm>
          <a:prstGeom prst="rect">
            <a:avLst/>
          </a:prstGeom>
        </p:spPr>
        <p:txBody>
          <a:bodyPr vert="horz" lIns="91440" tIns="45720" rIns="91440" bIns="45720" rtlCol="0"/>
          <a:lstStyle>
            <a:lvl1pPr algn="r">
              <a:defRPr sz="1200"/>
            </a:lvl1pPr>
          </a:lstStyle>
          <a:p>
            <a:fld id="{3B7DF76E-B8E3-AE49-B318-CB61015D9CF1}" type="datetimeFigureOut">
              <a:rPr lang="en-US" smtClean="0"/>
              <a:t>3/21/2023</a:t>
            </a:fld>
            <a:endParaRPr lang="en-US"/>
          </a:p>
        </p:txBody>
      </p:sp>
      <p:sp>
        <p:nvSpPr>
          <p:cNvPr id="4" name="Footer Placeholder 3"/>
          <p:cNvSpPr>
            <a:spLocks noGrp="1"/>
          </p:cNvSpPr>
          <p:nvPr>
            <p:ph type="ftr" sz="quarter" idx="2"/>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1440" tIns="45720" rIns="91440" bIns="45720" rtlCol="0" anchor="b"/>
          <a:lstStyle>
            <a:lvl1pPr algn="r">
              <a:defRPr sz="1200"/>
            </a:lvl1pPr>
          </a:lstStyle>
          <a:p>
            <a:fld id="{A63601D0-04E7-1D45-9D14-A6FEF76AD079}" type="slidenum">
              <a:rPr lang="en-US" smtClean="0"/>
              <a:t>‹#›</a:t>
            </a:fld>
            <a:endParaRPr lang="en-US"/>
          </a:p>
        </p:txBody>
      </p:sp>
    </p:spTree>
    <p:extLst>
      <p:ext uri="{BB962C8B-B14F-4D97-AF65-F5344CB8AC3E}">
        <p14:creationId xmlns:p14="http://schemas.microsoft.com/office/powerpoint/2010/main" val="3609997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1440" tIns="45720" rIns="91440" bIns="45720" rtlCol="0"/>
          <a:lstStyle>
            <a:lvl1pPr algn="r">
              <a:defRPr sz="1200"/>
            </a:lvl1pPr>
          </a:lstStyle>
          <a:p>
            <a:fld id="{799B4F64-DE25-3149-9AE6-83E1DF9959F6}" type="datetimeFigureOut">
              <a:rPr lang="en-US" smtClean="0"/>
              <a:t>3/21/2023</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1440" tIns="45720" rIns="91440" bIns="45720" rtlCol="0" anchor="b"/>
          <a:lstStyle>
            <a:lvl1pPr algn="r">
              <a:defRPr sz="1200"/>
            </a:lvl1pPr>
          </a:lstStyle>
          <a:p>
            <a:fld id="{F121105C-0632-3F4E-891E-DC30740619C7}" type="slidenum">
              <a:rPr lang="en-US" smtClean="0"/>
              <a:t>‹#›</a:t>
            </a:fld>
            <a:endParaRPr lang="en-US"/>
          </a:p>
        </p:txBody>
      </p:sp>
    </p:spTree>
    <p:extLst>
      <p:ext uri="{BB962C8B-B14F-4D97-AF65-F5344CB8AC3E}">
        <p14:creationId xmlns:p14="http://schemas.microsoft.com/office/powerpoint/2010/main" val="465207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brillium.i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Subtitle 2"/>
          <p:cNvSpPr>
            <a:spLocks noGrp="1"/>
          </p:cNvSpPr>
          <p:nvPr>
            <p:ph type="subTitle" idx="1"/>
          </p:nvPr>
        </p:nvSpPr>
        <p:spPr>
          <a:xfrm>
            <a:off x="1828800" y="2709898"/>
            <a:ext cx="8534400" cy="589798"/>
          </a:xfrm>
        </p:spPr>
        <p:txBody>
          <a:bodyPr>
            <a:noAutofit/>
          </a:bodyPr>
          <a:lstStyle>
            <a:lvl1pPr marL="0" indent="0" algn="ctr">
              <a:buNone/>
              <a:defRPr sz="2800" b="0">
                <a:solidFill>
                  <a:schemeClr val="accent6">
                    <a:lumMod val="75000"/>
                  </a:schemeClr>
                </a:solidFill>
                <a:latin typeface="+mj-lt"/>
                <a:cs typeface="Poppins" panose="00000500000000000000" pitchFamily="2" charset="0"/>
              </a:defRPr>
            </a:lvl1pPr>
          </a:lstStyle>
          <a:p>
            <a:r>
              <a:rPr lang="en-US" dirty="0">
                <a:solidFill>
                  <a:srgbClr val="0070C0"/>
                </a:solidFill>
              </a:rPr>
              <a:t>Click to edit Master subtitle style</a:t>
            </a:r>
          </a:p>
        </p:txBody>
      </p:sp>
      <p:sp>
        <p:nvSpPr>
          <p:cNvPr id="12" name="Title 11"/>
          <p:cNvSpPr>
            <a:spLocks noGrp="1"/>
          </p:cNvSpPr>
          <p:nvPr>
            <p:ph type="title"/>
          </p:nvPr>
        </p:nvSpPr>
        <p:spPr>
          <a:xfrm>
            <a:off x="533400" y="1879184"/>
            <a:ext cx="10972800" cy="786257"/>
          </a:xfrm>
        </p:spPr>
        <p:txBody>
          <a:bodyPr>
            <a:normAutofit/>
          </a:bodyPr>
          <a:lstStyle>
            <a:lvl1pPr algn="ctr">
              <a:defRPr sz="3600" b="0">
                <a:latin typeface="+mj-lt"/>
                <a:cs typeface="Poppins" panose="00000500000000000000" pitchFamily="2" charset="0"/>
              </a:defRPr>
            </a:lvl1pPr>
          </a:lstStyle>
          <a:p>
            <a:r>
              <a:rPr lang="en-US" dirty="0"/>
              <a:t>Click to edit Master title style</a:t>
            </a:r>
            <a:endParaRPr lang="en-IN" dirty="0"/>
          </a:p>
        </p:txBody>
      </p:sp>
      <p:sp>
        <p:nvSpPr>
          <p:cNvPr id="19" name="Text Placeholder 18"/>
          <p:cNvSpPr>
            <a:spLocks noGrp="1"/>
          </p:cNvSpPr>
          <p:nvPr>
            <p:ph type="body" sz="quarter" idx="10"/>
          </p:nvPr>
        </p:nvSpPr>
        <p:spPr>
          <a:xfrm>
            <a:off x="2857235" y="3643495"/>
            <a:ext cx="6325129" cy="539836"/>
          </a:xfrm>
        </p:spPr>
        <p:txBody>
          <a:bodyPr>
            <a:normAutofit/>
          </a:bodyPr>
          <a:lstStyle>
            <a:lvl1pPr marL="0" indent="0" algn="ctr">
              <a:buNone/>
              <a:defRPr sz="2400" b="0">
                <a:latin typeface="+mj-lt"/>
                <a:cs typeface="Poppins" panose="00000500000000000000" pitchFamily="2" charset="0"/>
              </a:defRPr>
            </a:lvl1pPr>
          </a:lstStyle>
          <a:p>
            <a:pPr lvl="0"/>
            <a:r>
              <a:rPr lang="en-US" dirty="0"/>
              <a:t>Click to edit Master text styles</a:t>
            </a:r>
          </a:p>
        </p:txBody>
      </p:sp>
      <p:cxnSp>
        <p:nvCxnSpPr>
          <p:cNvPr id="8" name="Straight Connector 7"/>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grpSp>
        <p:nvGrpSpPr>
          <p:cNvPr id="4" name="Group 3"/>
          <p:cNvGrpSpPr/>
          <p:nvPr userDrawn="1"/>
        </p:nvGrpSpPr>
        <p:grpSpPr>
          <a:xfrm>
            <a:off x="2092665" y="5161385"/>
            <a:ext cx="7654313" cy="957072"/>
            <a:chOff x="2092665" y="5119440"/>
            <a:chExt cx="7654313" cy="957072"/>
          </a:xfrm>
        </p:grpSpPr>
        <p:sp>
          <p:nvSpPr>
            <p:cNvPr id="15"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2011-19.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18"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13" name="Group 12" descr="Brillium Technologies"/>
          <p:cNvGrpSpPr>
            <a:grpSpLocks noChangeAspect="1"/>
          </p:cNvGrpSpPr>
          <p:nvPr userDrawn="1"/>
        </p:nvGrpSpPr>
        <p:grpSpPr>
          <a:xfrm>
            <a:off x="1562010" y="5207241"/>
            <a:ext cx="1085403" cy="875924"/>
            <a:chOff x="396635" y="5001912"/>
            <a:chExt cx="1739382" cy="1403688"/>
          </a:xfrm>
        </p:grpSpPr>
        <p:sp>
          <p:nvSpPr>
            <p:cNvPr id="16" name="TextBox 15"/>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17" name="Sun 16"/>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sp>
        <p:nvSpPr>
          <p:cNvPr id="20" name="Rectangle 19"/>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spTree>
    <p:extLst>
      <p:ext uri="{BB962C8B-B14F-4D97-AF65-F5344CB8AC3E}">
        <p14:creationId xmlns:p14="http://schemas.microsoft.com/office/powerpoint/2010/main" val="7094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5740"/>
            <a:ext cx="11582400" cy="395734"/>
          </a:xfrm>
        </p:spPr>
        <p:txBody>
          <a:bodyPr>
            <a:noAutofit/>
          </a:bodyPr>
          <a:lstStyle>
            <a:lvl1pPr algn="l">
              <a:defRPr sz="2800" b="0" i="0">
                <a:solidFill>
                  <a:schemeClr val="tx1"/>
                </a:solidFill>
                <a:latin typeface="+mj-lt"/>
                <a:cs typeface="Poppins" panose="00000500000000000000" pitchFamily="2" charset="0"/>
              </a:defRPr>
            </a:lvl1pPr>
          </a:lstStyle>
          <a:p>
            <a:r>
              <a:rPr lang="en-US" dirty="0"/>
              <a:t>Agenda</a:t>
            </a:r>
          </a:p>
        </p:txBody>
      </p:sp>
      <p:sp>
        <p:nvSpPr>
          <p:cNvPr id="7" name="Content Placeholder 3"/>
          <p:cNvSpPr>
            <a:spLocks noGrp="1"/>
          </p:cNvSpPr>
          <p:nvPr>
            <p:ph sz="quarter" idx="10" hasCustomPrompt="1"/>
          </p:nvPr>
        </p:nvSpPr>
        <p:spPr>
          <a:xfrm>
            <a:off x="1798976" y="550863"/>
            <a:ext cx="9783424" cy="5816600"/>
          </a:xfrm>
        </p:spPr>
        <p:txBody>
          <a:bodyPr>
            <a:normAutofit/>
          </a:bodyPr>
          <a:lstStyle>
            <a:lvl1pPr marL="271463" indent="-177800">
              <a:defRPr sz="2400" baseline="0">
                <a:solidFill>
                  <a:schemeClr val="tx1">
                    <a:lumMod val="75000"/>
                    <a:lumOff val="25000"/>
                  </a:schemeClr>
                </a:solidFill>
                <a:latin typeface="+mj-lt"/>
                <a:cs typeface="Poppins" panose="00000500000000000000" pitchFamily="2" charset="0"/>
              </a:defRPr>
            </a:lvl1pPr>
            <a:lvl2pPr marL="719138" indent="-261938">
              <a:defRPr sz="2000">
                <a:solidFill>
                  <a:schemeClr val="tx1">
                    <a:lumMod val="75000"/>
                    <a:lumOff val="25000"/>
                  </a:schemeClr>
                </a:solidFill>
              </a:defRPr>
            </a:lvl2pPr>
            <a:lvl3pPr marL="1074738" indent="-160338">
              <a:defRPr sz="1800">
                <a:solidFill>
                  <a:schemeClr val="tx1">
                    <a:lumMod val="75000"/>
                    <a:lumOff val="25000"/>
                  </a:schemeClr>
                </a:solidFill>
              </a:defRPr>
            </a:lvl3pPr>
            <a:lvl4pPr marL="1524000" indent="-152400">
              <a:defRPr sz="1600">
                <a:solidFill>
                  <a:schemeClr val="tx1">
                    <a:lumMod val="75000"/>
                    <a:lumOff val="25000"/>
                  </a:schemeClr>
                </a:solidFill>
              </a:defRPr>
            </a:lvl4pPr>
            <a:lvl5pPr marL="1795463" indent="-144463">
              <a:buFont typeface="Arial" panose="020B0604020202020204" pitchFamily="34" charset="0"/>
              <a:buChar char="•"/>
              <a:defRPr sz="1400">
                <a:solidFill>
                  <a:schemeClr val="tx1">
                    <a:lumMod val="75000"/>
                    <a:lumOff val="25000"/>
                  </a:schemeClr>
                </a:solidFill>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IN" dirty="0"/>
              <a:t>Item 1</a:t>
            </a:r>
          </a:p>
          <a:p>
            <a:pPr lvl="0"/>
            <a:r>
              <a:rPr lang="en-IN" dirty="0"/>
              <a:t>Item 2</a:t>
            </a:r>
          </a:p>
          <a:p>
            <a:pPr lvl="0"/>
            <a:r>
              <a:rPr lang="en-IN" dirty="0"/>
              <a:t>Item 3</a:t>
            </a:r>
          </a:p>
        </p:txBody>
      </p:sp>
      <p:pic>
        <p:nvPicPr>
          <p:cNvPr id="13" name="Picture 10" descr="Image result for agenda icon"/>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545" y="2351305"/>
            <a:ext cx="1278431" cy="12784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userDrawn="1"/>
        </p:nvGrpSpPr>
        <p:grpSpPr>
          <a:xfrm>
            <a:off x="4506221" y="6579144"/>
            <a:ext cx="7685779" cy="365125"/>
            <a:chOff x="4506221" y="6579144"/>
            <a:chExt cx="7685779" cy="365125"/>
          </a:xfrm>
        </p:grpSpPr>
        <p:sp>
          <p:nvSpPr>
            <p:cNvPr id="9" name="Slide Number Placeholder 5"/>
            <p:cNvSpPr txBox="1">
              <a:spLocks/>
            </p:cNvSpPr>
            <p:nvPr userDrawn="1"/>
          </p:nvSpPr>
          <p:spPr>
            <a:xfrm>
              <a:off x="11400639" y="6579144"/>
              <a:ext cx="791361"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rgbClr val="4E525A"/>
                  </a:solidFill>
                  <a:latin typeface="Gotham-Light"/>
                  <a:ea typeface="+mn-ea"/>
                  <a:cs typeface="Gotham-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BBB7D7-03F1-473A-8876-3E8250EA4B4E}" type="slidenum">
                <a:rPr lang="en-US" sz="1000" smtClean="0">
                  <a:solidFill>
                    <a:schemeClr val="tx1"/>
                  </a:solidFill>
                  <a:latin typeface="+mj-lt"/>
                  <a:cs typeface="Poppins" panose="00000500000000000000" pitchFamily="2" charset="0"/>
                </a:rPr>
                <a:pPr/>
                <a:t>‹#›</a:t>
              </a:fld>
              <a:endParaRPr lang="en-US" sz="1000" dirty="0">
                <a:solidFill>
                  <a:schemeClr val="tx1"/>
                </a:solidFill>
                <a:latin typeface="+mj-lt"/>
                <a:cs typeface="Poppins" panose="00000500000000000000" pitchFamily="2" charset="0"/>
              </a:endParaRPr>
            </a:p>
          </p:txBody>
        </p:sp>
        <p:sp>
          <p:nvSpPr>
            <p:cNvPr id="15"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Poppins" panose="00000500000000000000" pitchFamily="2" charset="0"/>
                </a:rPr>
                <a:t>© Brillium Technologies 2011-2019. All rights reserved.</a:t>
              </a:r>
              <a:endParaRPr lang="en-IN" sz="1000" dirty="0">
                <a:solidFill>
                  <a:schemeClr val="tx1"/>
                </a:solidFill>
                <a:effectLst/>
                <a:latin typeface="+mj-lt"/>
                <a:ea typeface="MS Mincho"/>
                <a:cs typeface="Poppins" panose="00000500000000000000" pitchFamily="2" charset="0"/>
              </a:endParaRPr>
            </a:p>
            <a:p>
              <a:pPr algn="ctr">
                <a:spcAft>
                  <a:spcPts val="0"/>
                </a:spcAft>
              </a:pPr>
              <a:r>
                <a:rPr lang="en-US" sz="700" dirty="0">
                  <a:solidFill>
                    <a:schemeClr val="tx1"/>
                  </a:solidFill>
                  <a:effectLst/>
                  <a:latin typeface="+mj-lt"/>
                  <a:ea typeface="MS Mincho"/>
                  <a:cs typeface="Poppins" panose="00000500000000000000" pitchFamily="2" charset="0"/>
                </a:rPr>
                <a:t> </a:t>
              </a:r>
              <a:endParaRPr lang="en-IN" sz="1000" dirty="0">
                <a:solidFill>
                  <a:schemeClr val="tx1"/>
                </a:solidFill>
                <a:effectLst/>
                <a:latin typeface="+mj-lt"/>
                <a:ea typeface="MS Mincho"/>
                <a:cs typeface="Poppins" panose="00000500000000000000" pitchFamily="2" charset="0"/>
              </a:endParaRPr>
            </a:p>
          </p:txBody>
        </p:sp>
      </p:grpSp>
      <p:cxnSp>
        <p:nvCxnSpPr>
          <p:cNvPr id="16" name="Straight Connector 1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2693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732" y="5740"/>
            <a:ext cx="11445667" cy="395734"/>
          </a:xfrm>
        </p:spPr>
        <p:txBody>
          <a:bodyPr>
            <a:noAutofit/>
          </a:bodyPr>
          <a:lstStyle>
            <a:lvl1pPr algn="l">
              <a:defRPr sz="2800" b="0" i="0">
                <a:solidFill>
                  <a:srgbClr val="0F3056"/>
                </a:solidFill>
                <a:latin typeface="+mj-lt"/>
                <a:cs typeface="Poppins" panose="00000500000000000000" pitchFamily="2" charset="0"/>
              </a:defRPr>
            </a:lvl1pPr>
          </a:lstStyle>
          <a:p>
            <a:r>
              <a:rPr lang="en-US" dirty="0"/>
              <a:t>Header</a:t>
            </a:r>
          </a:p>
        </p:txBody>
      </p:sp>
      <p:sp>
        <p:nvSpPr>
          <p:cNvPr id="4" name="Content Placeholder 3"/>
          <p:cNvSpPr>
            <a:spLocks noGrp="1"/>
          </p:cNvSpPr>
          <p:nvPr>
            <p:ph sz="quarter" idx="10"/>
          </p:nvPr>
        </p:nvSpPr>
        <p:spPr>
          <a:xfrm>
            <a:off x="213644" y="550863"/>
            <a:ext cx="11368755" cy="5952594"/>
          </a:xfrm>
        </p:spPr>
        <p:txBody>
          <a:bodyPr>
            <a:normAutofit/>
          </a:bodyPr>
          <a:lstStyle>
            <a:lvl1pPr marL="271463" indent="-177800">
              <a:defRPr sz="2400">
                <a:solidFill>
                  <a:schemeClr val="tx1">
                    <a:lumMod val="75000"/>
                    <a:lumOff val="25000"/>
                  </a:schemeClr>
                </a:solidFill>
                <a:latin typeface="+mj-lt"/>
              </a:defRPr>
            </a:lvl1pPr>
            <a:lvl2pPr marL="719138" indent="-261938">
              <a:defRPr sz="2000">
                <a:solidFill>
                  <a:schemeClr val="tx1">
                    <a:lumMod val="75000"/>
                    <a:lumOff val="25000"/>
                  </a:schemeClr>
                </a:solidFill>
                <a:latin typeface="+mj-lt"/>
              </a:defRPr>
            </a:lvl2pPr>
            <a:lvl3pPr marL="1074738" indent="-160338">
              <a:defRPr sz="1800">
                <a:solidFill>
                  <a:schemeClr val="tx1">
                    <a:lumMod val="75000"/>
                    <a:lumOff val="25000"/>
                  </a:schemeClr>
                </a:solidFill>
                <a:latin typeface="+mj-lt"/>
              </a:defRPr>
            </a:lvl3pPr>
            <a:lvl4pPr marL="1524000" indent="-152400">
              <a:defRPr sz="1600">
                <a:solidFill>
                  <a:schemeClr val="tx1">
                    <a:lumMod val="75000"/>
                    <a:lumOff val="25000"/>
                  </a:schemeClr>
                </a:solidFill>
                <a:latin typeface="+mj-lt"/>
              </a:defRPr>
            </a:lvl4pPr>
            <a:lvl5pPr marL="1795463" indent="-144463">
              <a:buFont typeface="Arial" panose="020B0604020202020204" pitchFamily="34" charset="0"/>
              <a:buChar char="•"/>
              <a:defRPr sz="1400">
                <a:solidFill>
                  <a:schemeClr val="tx1">
                    <a:lumMod val="75000"/>
                    <a:lumOff val="25000"/>
                  </a:schemeClr>
                </a:solidFill>
                <a:latin typeface="+mj-lt"/>
              </a:defRPr>
            </a:lvl5pPr>
            <a:lvl6pPr marL="2420938" indent="-134938">
              <a:defRPr lang="en-IN" sz="1200" kern="1200" dirty="0">
                <a:solidFill>
                  <a:schemeClr val="tx1">
                    <a:lumMod val="75000"/>
                    <a:lumOff val="25000"/>
                  </a:schemeClr>
                </a:solidFill>
                <a:latin typeface="Gotham Rounded Light" pitchFamily="50" charset="0"/>
                <a:ea typeface="+mn-ea"/>
                <a:cs typeface="+mn-cs"/>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Box 42"/>
          <p:cNvSpPr txBox="1"/>
          <p:nvPr userDrawn="1"/>
        </p:nvSpPr>
        <p:spPr>
          <a:xfrm>
            <a:off x="4506221" y="6678010"/>
            <a:ext cx="3366065" cy="1947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600" dirty="0">
                <a:solidFill>
                  <a:schemeClr val="tx1"/>
                </a:solidFill>
                <a:effectLst/>
                <a:latin typeface="+mj-lt"/>
                <a:ea typeface="MS Mincho"/>
                <a:cs typeface="Mangal" panose="02040503050203030202" pitchFamily="18" charset="0"/>
              </a:rPr>
              <a:t>© Brillium Technologies 2011-2019. All rights reserved.</a:t>
            </a:r>
            <a:endParaRPr lang="en-IN" sz="1000" dirty="0">
              <a:solidFill>
                <a:schemeClr val="tx1"/>
              </a:solidFill>
              <a:effectLst/>
              <a:latin typeface="+mj-lt"/>
              <a:ea typeface="MS Mincho"/>
              <a:cs typeface="Mangal" panose="02040503050203030202" pitchFamily="18" charset="0"/>
            </a:endParaRPr>
          </a:p>
          <a:p>
            <a:pPr algn="ctr">
              <a:spcAft>
                <a:spcPts val="0"/>
              </a:spcAft>
            </a:pPr>
            <a:r>
              <a:rPr lang="en-US" sz="700" dirty="0">
                <a:solidFill>
                  <a:schemeClr val="tx1"/>
                </a:solidFill>
                <a:effectLst/>
                <a:latin typeface="+mj-lt"/>
                <a:ea typeface="MS Mincho"/>
                <a:cs typeface="Mangal" panose="02040503050203030202" pitchFamily="18" charset="0"/>
              </a:rPr>
              <a:t> </a:t>
            </a:r>
            <a:endParaRPr lang="en-IN" sz="1000" dirty="0">
              <a:solidFill>
                <a:schemeClr val="tx1"/>
              </a:solidFill>
              <a:effectLst/>
              <a:latin typeface="+mj-lt"/>
              <a:ea typeface="MS Mincho"/>
              <a:cs typeface="Mangal" panose="02040503050203030202" pitchFamily="18" charset="0"/>
            </a:endParaRPr>
          </a:p>
        </p:txBody>
      </p:sp>
      <p:cxnSp>
        <p:nvCxnSpPr>
          <p:cNvPr id="10" name="Straight Connector 9"/>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3968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eperato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1879184"/>
            <a:ext cx="10972800" cy="1143000"/>
          </a:xfrm>
        </p:spPr>
        <p:txBody>
          <a:bodyPr>
            <a:normAutofit/>
          </a:bodyPr>
          <a:lstStyle>
            <a:lvl1pPr algn="ctr">
              <a:defRPr sz="3600" b="0">
                <a:latin typeface="+mj-lt"/>
                <a:cs typeface="Poppins" panose="00000500000000000000" pitchFamily="2" charset="0"/>
              </a:defRPr>
            </a:lvl1pPr>
          </a:lstStyle>
          <a:p>
            <a:r>
              <a:rPr lang="en-US" dirty="0"/>
              <a:t>&lt;Section Name&gt;</a:t>
            </a:r>
            <a:endParaRPr lang="en-IN" dirty="0"/>
          </a:p>
        </p:txBody>
      </p:sp>
      <p:sp>
        <p:nvSpPr>
          <p:cNvPr id="17" name="Rectangle 16"/>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24920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533400" y="1879184"/>
            <a:ext cx="10972800" cy="1143000"/>
          </a:xfrm>
        </p:spPr>
        <p:txBody>
          <a:bodyPr>
            <a:normAutofit/>
          </a:bodyPr>
          <a:lstStyle>
            <a:lvl1pPr algn="ctr">
              <a:defRPr sz="3600" b="0">
                <a:latin typeface="+mj-lt"/>
                <a:cs typeface="Poppins" panose="00000500000000000000" pitchFamily="2" charset="0"/>
              </a:defRPr>
            </a:lvl1pPr>
          </a:lstStyle>
          <a:p>
            <a:r>
              <a:rPr lang="en-US" dirty="0"/>
              <a:t>Thank you</a:t>
            </a:r>
            <a:endParaRPr lang="en-IN" dirty="0"/>
          </a:p>
        </p:txBody>
      </p:sp>
      <p:sp>
        <p:nvSpPr>
          <p:cNvPr id="17" name="Rectangle 16"/>
          <p:cNvSpPr/>
          <p:nvPr userDrawn="1"/>
        </p:nvSpPr>
        <p:spPr>
          <a:xfrm>
            <a:off x="-24375" y="6464588"/>
            <a:ext cx="12200466" cy="369332"/>
          </a:xfrm>
          <a:prstGeom prst="rect">
            <a:avLst/>
          </a:prstGeom>
        </p:spPr>
        <p:txBody>
          <a:bodyPr wrap="square">
            <a:spAutoFit/>
          </a:bodyPr>
          <a:lstStyle/>
          <a:p>
            <a:r>
              <a:rPr lang="en-US" sz="600" b="1" dirty="0">
                <a:latin typeface="+mj-lt"/>
                <a:cs typeface="Poppins" panose="00000500000000000000" pitchFamily="2" charset="0"/>
              </a:rPr>
              <a:t>Proprietary and Confidential</a:t>
            </a:r>
            <a:endParaRPr lang="en-IN" sz="600" dirty="0">
              <a:latin typeface="+mj-lt"/>
              <a:cs typeface="Poppins" panose="00000500000000000000" pitchFamily="2" charset="0"/>
            </a:endParaRPr>
          </a:p>
          <a:p>
            <a:r>
              <a:rPr lang="en-US" sz="600" dirty="0">
                <a:latin typeface="+mj-lt"/>
                <a:cs typeface="Poppins" panose="00000500000000000000" pitchFamily="2" charset="0"/>
              </a:rPr>
              <a:t>This business proposal contains proprietary, confidential and intellectual property information including but not limited to ideas, drawings, designs, specifications, charts, diagrams, names of certain clients of Brillium or its partners. The information presented in this document is for discussion purposes only.  By accepting this document the recipient agrees to keep all information permanently confidential. No part of this document shall be reproduced or transmitted or used in any form or by any means, for any purpose, or translated to any another language without the prior written consent of Brillium and/or its partners.  All products or brand names used in this document are trademarks or registered trademarks of their respective companies.</a:t>
            </a:r>
            <a:endParaRPr lang="en-IN" sz="600" dirty="0">
              <a:latin typeface="+mj-lt"/>
              <a:cs typeface="Poppins" panose="00000500000000000000" pitchFamily="2" charset="0"/>
            </a:endParaRPr>
          </a:p>
        </p:txBody>
      </p:sp>
      <p:grpSp>
        <p:nvGrpSpPr>
          <p:cNvPr id="18" name="Group 17"/>
          <p:cNvGrpSpPr/>
          <p:nvPr userDrawn="1"/>
        </p:nvGrpSpPr>
        <p:grpSpPr>
          <a:xfrm>
            <a:off x="2092665" y="5161385"/>
            <a:ext cx="7654313" cy="957072"/>
            <a:chOff x="2092665" y="5119440"/>
            <a:chExt cx="7654313" cy="957072"/>
          </a:xfrm>
        </p:grpSpPr>
        <p:sp>
          <p:nvSpPr>
            <p:cNvPr id="19" name="Text Box 42"/>
            <p:cNvSpPr txBox="1"/>
            <p:nvPr userDrawn="1"/>
          </p:nvSpPr>
          <p:spPr>
            <a:xfrm>
              <a:off x="2092665" y="5458796"/>
              <a:ext cx="7654313" cy="6177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C 501, Salarpuria Serenity, 5</a:t>
              </a:r>
              <a:r>
                <a:rPr lang="en-US" sz="1000" baseline="30000" dirty="0">
                  <a:effectLst/>
                  <a:latin typeface="+mj-lt"/>
                  <a:ea typeface="MS Mincho"/>
                  <a:cs typeface="Poppins" panose="00000500000000000000" pitchFamily="2" charset="0"/>
                </a:rPr>
                <a:t>th</a:t>
              </a:r>
              <a:r>
                <a:rPr lang="en-US" sz="1000" dirty="0">
                  <a:effectLst/>
                  <a:latin typeface="+mj-lt"/>
                  <a:ea typeface="MS Mincho"/>
                  <a:cs typeface="Poppins" panose="00000500000000000000" pitchFamily="2" charset="0"/>
                </a:rPr>
                <a:t> Main, Sector 7, HSR Layout, Bengaluru, Karnataka - 560102, India</a:t>
              </a:r>
            </a:p>
            <a:p>
              <a:pPr marL="0" indent="0" algn="ctr">
                <a:spcAft>
                  <a:spcPts val="0"/>
                </a:spcAft>
                <a:buFont typeface="Arial" panose="020B0604020202020204" pitchFamily="34" charset="0"/>
                <a:buNone/>
              </a:pPr>
              <a:r>
                <a:rPr lang="en-US" sz="1000" dirty="0">
                  <a:effectLst/>
                  <a:latin typeface="+mj-lt"/>
                  <a:ea typeface="MS Mincho"/>
                  <a:cs typeface="Poppins" panose="00000500000000000000" pitchFamily="2" charset="0"/>
                </a:rPr>
                <a:t>Website: </a:t>
              </a:r>
              <a:r>
                <a:rPr lang="en-US" sz="1000" u="sng" dirty="0">
                  <a:solidFill>
                    <a:srgbClr val="0000FF"/>
                  </a:solidFill>
                  <a:effectLst/>
                  <a:latin typeface="+mj-lt"/>
                  <a:ea typeface="MS Mincho"/>
                  <a:cs typeface="Poppins" panose="00000500000000000000" pitchFamily="2" charset="0"/>
                  <a:hlinkClick r:id="rId2"/>
                </a:rPr>
                <a:t>www.brillium.in</a:t>
              </a:r>
              <a:r>
                <a:rPr lang="en-US" sz="1000" u="sng" dirty="0">
                  <a:solidFill>
                    <a:srgbClr val="0000FF"/>
                  </a:solidFill>
                  <a:effectLst/>
                  <a:latin typeface="+mj-lt"/>
                  <a:ea typeface="MS Mincho"/>
                  <a:cs typeface="Poppins" panose="00000500000000000000" pitchFamily="2" charset="0"/>
                </a:rPr>
                <a:t> </a:t>
              </a:r>
              <a:r>
                <a:rPr lang="en-US" sz="1000" dirty="0">
                  <a:effectLst/>
                  <a:latin typeface="+mj-lt"/>
                  <a:ea typeface="MS Mincho"/>
                  <a:cs typeface="Poppins" panose="00000500000000000000" pitchFamily="2" charset="0"/>
                </a:rPr>
                <a:t>| Email: </a:t>
              </a:r>
              <a:r>
                <a:rPr lang="en-US" sz="1000" u="sng" dirty="0">
                  <a:solidFill>
                    <a:srgbClr val="0000FF"/>
                  </a:solidFill>
                  <a:latin typeface="+mj-lt"/>
                  <a:ea typeface="MS Mincho"/>
                  <a:cs typeface="Poppins" panose="00000500000000000000" pitchFamily="2" charset="0"/>
                </a:rPr>
                <a:t>connect@Brillium.in</a:t>
              </a:r>
              <a:endParaRPr lang="en-IN" sz="1000" dirty="0">
                <a:effectLst/>
                <a:latin typeface="+mj-lt"/>
                <a:ea typeface="MS Mincho"/>
                <a:cs typeface="Poppins" panose="00000500000000000000" pitchFamily="2" charset="0"/>
              </a:endParaRPr>
            </a:p>
            <a:p>
              <a:pPr marL="0" indent="0" algn="ctr">
                <a:spcBef>
                  <a:spcPts val="600"/>
                </a:spcBef>
                <a:spcAft>
                  <a:spcPts val="0"/>
                </a:spcAft>
                <a:buFont typeface="Arial" panose="020B0604020202020204" pitchFamily="34" charset="0"/>
                <a:buNone/>
              </a:pPr>
              <a:r>
                <a:rPr lang="en-US" sz="800" dirty="0">
                  <a:effectLst/>
                  <a:latin typeface="+mj-lt"/>
                  <a:ea typeface="MS Mincho"/>
                  <a:cs typeface="Poppins" panose="00000500000000000000" pitchFamily="2" charset="0"/>
                </a:rPr>
                <a:t>©</a:t>
              </a:r>
              <a:r>
                <a:rPr lang="en-US" sz="800" baseline="0" dirty="0">
                  <a:effectLst/>
                  <a:latin typeface="+mj-lt"/>
                  <a:ea typeface="MS Mincho"/>
                  <a:cs typeface="Poppins" panose="00000500000000000000" pitchFamily="2" charset="0"/>
                </a:rPr>
                <a:t> Brillium Technologies </a:t>
              </a:r>
              <a:r>
                <a:rPr lang="en-US" sz="800" dirty="0">
                  <a:effectLst/>
                  <a:latin typeface="+mj-lt"/>
                  <a:ea typeface="MS Mincho"/>
                  <a:cs typeface="Poppins" panose="00000500000000000000" pitchFamily="2" charset="0"/>
                </a:rPr>
                <a:t>2011-19. All rights reserved.</a:t>
              </a:r>
              <a:endParaRPr lang="en-IN" sz="80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900" dirty="0">
                  <a:effectLst/>
                  <a:latin typeface="+mj-lt"/>
                  <a:ea typeface="MS Mincho"/>
                  <a:cs typeface="Poppins" panose="00000500000000000000" pitchFamily="2" charset="0"/>
                </a:rPr>
                <a:t> </a:t>
              </a:r>
              <a:endParaRPr lang="en-IN" sz="900" dirty="0">
                <a:effectLst/>
                <a:latin typeface="+mj-lt"/>
                <a:ea typeface="MS Mincho"/>
                <a:cs typeface="Poppins" panose="00000500000000000000" pitchFamily="2" charset="0"/>
              </a:endParaRPr>
            </a:p>
          </p:txBody>
        </p:sp>
        <p:sp>
          <p:nvSpPr>
            <p:cNvPr id="20" name="Text Box 42"/>
            <p:cNvSpPr txBox="1"/>
            <p:nvPr userDrawn="1"/>
          </p:nvSpPr>
          <p:spPr>
            <a:xfrm>
              <a:off x="2975517" y="5119440"/>
              <a:ext cx="6088562" cy="3864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indent="0" algn="ctr">
                <a:spcAft>
                  <a:spcPts val="0"/>
                </a:spcAft>
                <a:buFont typeface="Arial" panose="020B0604020202020204" pitchFamily="34" charset="0"/>
                <a:buNone/>
              </a:pPr>
              <a:r>
                <a:rPr lang="en-IN" sz="1800" b="0" dirty="0">
                  <a:effectLst/>
                  <a:latin typeface="+mj-lt"/>
                  <a:ea typeface="MS Mincho"/>
                  <a:cs typeface="Poppins" panose="00000500000000000000" pitchFamily="2" charset="0"/>
                </a:rPr>
                <a:t>Brillium Technologies</a:t>
              </a:r>
              <a:endParaRPr lang="en-IN" sz="1400" b="0" dirty="0">
                <a:effectLst/>
                <a:latin typeface="+mj-lt"/>
                <a:ea typeface="MS Mincho"/>
                <a:cs typeface="Poppins" panose="00000500000000000000" pitchFamily="2" charset="0"/>
              </a:endParaRPr>
            </a:p>
            <a:p>
              <a:pPr marL="0" indent="0" algn="ctr">
                <a:spcAft>
                  <a:spcPts val="0"/>
                </a:spcAft>
                <a:buFont typeface="Arial" panose="020B0604020202020204" pitchFamily="34" charset="0"/>
                <a:buNone/>
              </a:pPr>
              <a:r>
                <a:rPr lang="en-US" sz="1600" b="0" dirty="0">
                  <a:effectLst/>
                  <a:latin typeface="+mj-lt"/>
                  <a:ea typeface="MS Mincho"/>
                  <a:cs typeface="Poppins" panose="00000500000000000000" pitchFamily="2" charset="0"/>
                </a:rPr>
                <a:t> </a:t>
              </a:r>
              <a:endParaRPr lang="en-IN" sz="1600" b="0" dirty="0">
                <a:effectLst/>
                <a:latin typeface="+mj-lt"/>
                <a:ea typeface="MS Mincho"/>
                <a:cs typeface="Poppins" panose="00000500000000000000" pitchFamily="2" charset="0"/>
              </a:endParaRPr>
            </a:p>
          </p:txBody>
        </p:sp>
      </p:grpSp>
      <p:grpSp>
        <p:nvGrpSpPr>
          <p:cNvPr id="21" name="Group 20" descr="Brillium Technologies"/>
          <p:cNvGrpSpPr>
            <a:grpSpLocks noChangeAspect="1"/>
          </p:cNvGrpSpPr>
          <p:nvPr userDrawn="1"/>
        </p:nvGrpSpPr>
        <p:grpSpPr>
          <a:xfrm>
            <a:off x="1562010" y="5207241"/>
            <a:ext cx="1085403" cy="875924"/>
            <a:chOff x="396635" y="5001912"/>
            <a:chExt cx="1739382" cy="1403688"/>
          </a:xfrm>
        </p:grpSpPr>
        <p:sp>
          <p:nvSpPr>
            <p:cNvPr id="22" name="TextBox 21"/>
            <p:cNvSpPr txBox="1"/>
            <p:nvPr/>
          </p:nvSpPr>
          <p:spPr>
            <a:xfrm>
              <a:off x="396635" y="5001912"/>
              <a:ext cx="1739382" cy="1403688"/>
            </a:xfrm>
            <a:prstGeom prst="rect">
              <a:avLst/>
            </a:prstGeom>
            <a:noFill/>
          </p:spPr>
          <p:txBody>
            <a:bodyPr wrap="square" rtlCol="0">
              <a:prstTxWarp prst="textArchDown">
                <a:avLst/>
              </a:prstTxWarp>
              <a:spAutoFit/>
            </a:bodyPr>
            <a:lstStyle/>
            <a:p>
              <a:pPr algn="ctr"/>
              <a:r>
                <a:rPr lang="en-US" sz="800" b="1" dirty="0">
                  <a:solidFill>
                    <a:srgbClr val="FFC301"/>
                  </a:solidFill>
                  <a:latin typeface="+mj-lt"/>
                  <a:ea typeface="Cambria Math" pitchFamily="18" charset="0"/>
                  <a:cs typeface="Poppins" panose="00000500000000000000" pitchFamily="2" charset="0"/>
                </a:rPr>
                <a:t>Transforming Lives Through Technology™</a:t>
              </a:r>
              <a:endParaRPr lang="en-IN" sz="800" b="1" dirty="0">
                <a:solidFill>
                  <a:srgbClr val="FFC301"/>
                </a:solidFill>
                <a:latin typeface="+mj-lt"/>
                <a:ea typeface="Cambria Math" pitchFamily="18" charset="0"/>
                <a:cs typeface="Poppins" panose="00000500000000000000" pitchFamily="2" charset="0"/>
              </a:endParaRPr>
            </a:p>
          </p:txBody>
        </p:sp>
        <p:sp>
          <p:nvSpPr>
            <p:cNvPr id="23" name="Sun 22"/>
            <p:cNvSpPr/>
            <p:nvPr/>
          </p:nvSpPr>
          <p:spPr>
            <a:xfrm>
              <a:off x="665641" y="5057245"/>
              <a:ext cx="1187919" cy="1125588"/>
            </a:xfrm>
            <a:prstGeom prst="sun">
              <a:avLst>
                <a:gd name="adj" fmla="val 28112"/>
              </a:avLst>
            </a:prstGeom>
            <a:solidFill>
              <a:srgbClr val="71C20E"/>
            </a:solidFill>
            <a:ln>
              <a:noFill/>
            </a:ln>
            <a:effectLst/>
            <a:scene3d>
              <a:camera prst="orthographicFront">
                <a:rot lat="0" lon="0" rev="0"/>
              </a:camera>
              <a:lightRig rig="flat" dir="t"/>
            </a:scene3d>
            <a:sp3d contourW="12700" prstMaterial="plastic">
              <a:bevelT w="152400" h="50800" prst="softRound"/>
              <a:bevelB w="139700" h="139700" prst="divot"/>
              <a:contourClr>
                <a:srgbClr val="00B05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cs typeface="Poppins" panose="00000500000000000000" pitchFamily="2" charset="0"/>
              </a:endParaRPr>
            </a:p>
          </p:txBody>
        </p:sp>
      </p:grpSp>
      <p:cxnSp>
        <p:nvCxnSpPr>
          <p:cNvPr id="24" name="Straight Connector 23"/>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49743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226" y="6192"/>
            <a:ext cx="11297174" cy="54748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85226" y="603674"/>
            <a:ext cx="11297174" cy="58892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4498" y="6858000"/>
            <a:ext cx="12200467"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868150738"/>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9" r:id="rId4"/>
    <p:sldLayoutId id="2147483658" r:id="rId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l" defTabSz="914400" rtl="0" eaLnBrk="1" latinLnBrk="0" hangingPunct="1">
        <a:spcBef>
          <a:spcPct val="0"/>
        </a:spcBef>
        <a:buNone/>
        <a:defRPr sz="2800" b="0" kern="1200">
          <a:solidFill>
            <a:schemeClr val="tx1"/>
          </a:solidFill>
          <a:latin typeface="+mn-lt"/>
          <a:ea typeface="+mj-ea"/>
          <a:cs typeface="Poppins" panose="00000500000000000000" pitchFamily="2"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Poppins" panose="00000500000000000000" pitchFamily="2"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Poppins" panose="00000500000000000000" pitchFamily="2" charset="0"/>
        </a:defRPr>
      </a:lvl2pPr>
      <a:lvl3pPr marL="11430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Poppins" panose="00000500000000000000" pitchFamily="2" charset="0"/>
        </a:defRPr>
      </a:lvl3pPr>
      <a:lvl4pPr marL="1600200" indent="-228600" algn="l" defTabSz="914400" rtl="0" eaLnBrk="1" latinLnBrk="0" hangingPunct="1">
        <a:spcBef>
          <a:spcPct val="20000"/>
        </a:spcBef>
        <a:buFont typeface="Courier New" panose="02070309020205020404" pitchFamily="49" charset="0"/>
        <a:buChar char="o"/>
        <a:defRPr sz="1600" kern="1200">
          <a:solidFill>
            <a:schemeClr val="tx1"/>
          </a:solidFill>
          <a:latin typeface="+mn-lt"/>
          <a:ea typeface="+mn-ea"/>
          <a:cs typeface="Poppins" panose="00000500000000000000" pitchFamily="2"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Poppins" panose="00000500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828800" y="2560603"/>
            <a:ext cx="8534400" cy="589798"/>
          </a:xfrm>
        </p:spPr>
        <p:txBody>
          <a:bodyPr/>
          <a:lstStyle/>
          <a:p>
            <a:r>
              <a:rPr lang="en-GB" sz="2400" dirty="0"/>
              <a:t>Notes, References, Questions, Problems, and Solutions</a:t>
            </a:r>
            <a:endParaRPr lang="en-IN" sz="2400" dirty="0"/>
          </a:p>
        </p:txBody>
      </p:sp>
      <p:sp>
        <p:nvSpPr>
          <p:cNvPr id="3" name="Title 2"/>
          <p:cNvSpPr>
            <a:spLocks noGrp="1"/>
          </p:cNvSpPr>
          <p:nvPr>
            <p:ph type="title"/>
          </p:nvPr>
        </p:nvSpPr>
        <p:spPr>
          <a:xfrm>
            <a:off x="533400" y="1589935"/>
            <a:ext cx="10972800" cy="786257"/>
          </a:xfrm>
        </p:spPr>
        <p:txBody>
          <a:bodyPr>
            <a:normAutofit fontScale="90000"/>
          </a:bodyPr>
          <a:lstStyle/>
          <a:p>
            <a:r>
              <a:rPr lang="en-GB" dirty="0"/>
              <a:t>eMasters – Communication Systems</a:t>
            </a:r>
            <a:br>
              <a:rPr lang="en-GB" dirty="0"/>
            </a:br>
            <a:r>
              <a:rPr lang="en-GB" dirty="0"/>
              <a:t>E920 Wireless Communications</a:t>
            </a:r>
            <a:endParaRPr lang="en-IN" sz="3600" dirty="0"/>
          </a:p>
        </p:txBody>
      </p:sp>
      <p:sp>
        <p:nvSpPr>
          <p:cNvPr id="4" name="Text Placeholder 3"/>
          <p:cNvSpPr>
            <a:spLocks noGrp="1"/>
          </p:cNvSpPr>
          <p:nvPr>
            <p:ph type="body" sz="quarter" idx="10"/>
          </p:nvPr>
        </p:nvSpPr>
        <p:spPr/>
        <p:txBody>
          <a:bodyPr>
            <a:normAutofit fontScale="77500" lnSpcReduction="20000"/>
          </a:bodyPr>
          <a:lstStyle/>
          <a:p>
            <a:r>
              <a:rPr lang="en-IN" sz="2000" dirty="0"/>
              <a:t>Venkateswar Reddy Melachervu</a:t>
            </a:r>
          </a:p>
          <a:p>
            <a:r>
              <a:rPr lang="en-IN" sz="2000" dirty="0"/>
              <a:t>Jan 2023</a:t>
            </a:r>
          </a:p>
        </p:txBody>
      </p:sp>
    </p:spTree>
    <p:extLst>
      <p:ext uri="{BB962C8B-B14F-4D97-AF65-F5344CB8AC3E}">
        <p14:creationId xmlns:p14="http://schemas.microsoft.com/office/powerpoint/2010/main" val="15232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49608-3F14-75AE-9B1E-2B22D5950C01}"/>
              </a:ext>
            </a:extLst>
          </p:cNvPr>
          <p:cNvSpPr>
            <a:spLocks noGrp="1"/>
          </p:cNvSpPr>
          <p:nvPr>
            <p:ph type="title"/>
          </p:nvPr>
        </p:nvSpPr>
        <p:spPr/>
        <p:txBody>
          <a:bodyPr/>
          <a:lstStyle/>
          <a:p>
            <a:r>
              <a:rPr lang="en-IN" dirty="0"/>
              <a:t>Modern Communication Technologies and Systems</a:t>
            </a:r>
          </a:p>
        </p:txBody>
      </p:sp>
      <p:sp>
        <p:nvSpPr>
          <p:cNvPr id="5" name="Content Placeholder 4">
            <a:extLst>
              <a:ext uri="{FF2B5EF4-FFF2-40B4-BE49-F238E27FC236}">
                <a16:creationId xmlns:a16="http://schemas.microsoft.com/office/drawing/2014/main" id="{12BCE1AC-E302-A7DB-6C9B-C96AA5B9AE23}"/>
              </a:ext>
            </a:extLst>
          </p:cNvPr>
          <p:cNvSpPr>
            <a:spLocks noGrp="1"/>
          </p:cNvSpPr>
          <p:nvPr>
            <p:ph sz="quarter" idx="10"/>
          </p:nvPr>
        </p:nvSpPr>
        <p:spPr/>
        <p:txBody>
          <a:bodyPr/>
          <a:lstStyle/>
          <a:p>
            <a:r>
              <a:rPr lang="en-IN" dirty="0"/>
              <a:t>Cutting edge wireless technologies</a:t>
            </a:r>
          </a:p>
          <a:p>
            <a:pPr lvl="1"/>
            <a:r>
              <a:rPr lang="en-IN" dirty="0"/>
              <a:t>Multiple Antennae Systems</a:t>
            </a:r>
          </a:p>
          <a:p>
            <a:pPr lvl="2"/>
            <a:r>
              <a:rPr lang="en-IN" dirty="0"/>
              <a:t>Multiple Input and Multiple Output - MIMO Technology</a:t>
            </a:r>
          </a:p>
          <a:p>
            <a:pPr lvl="1"/>
            <a:r>
              <a:rPr lang="en-IN" dirty="0"/>
              <a:t>OFDM – Orthogonal Frequency Division Multiplexing</a:t>
            </a:r>
          </a:p>
          <a:p>
            <a:pPr lvl="2"/>
            <a:r>
              <a:rPr lang="en-IN" dirty="0"/>
              <a:t>Large bandwidth divided into several sub-bands and multiple uses sub-carriers</a:t>
            </a:r>
          </a:p>
          <a:p>
            <a:pPr lvl="1"/>
            <a:r>
              <a:rPr lang="en-IN" dirty="0"/>
              <a:t>CDMA</a:t>
            </a:r>
          </a:p>
          <a:p>
            <a:pPr lvl="2"/>
            <a:r>
              <a:rPr lang="en-IN" dirty="0"/>
              <a:t>Spreading code</a:t>
            </a:r>
          </a:p>
          <a:p>
            <a:r>
              <a:rPr lang="en-IN" dirty="0"/>
              <a:t>Modern cellular and </a:t>
            </a:r>
            <a:r>
              <a:rPr lang="en-IN" dirty="0" err="1"/>
              <a:t>wifi</a:t>
            </a:r>
            <a:r>
              <a:rPr lang="en-IN" dirty="0"/>
              <a:t> systems built on cutting edge wireless technologies</a:t>
            </a:r>
          </a:p>
          <a:p>
            <a:pPr lvl="1"/>
            <a:r>
              <a:rPr lang="en-IN" dirty="0"/>
              <a:t>LTE</a:t>
            </a:r>
          </a:p>
          <a:p>
            <a:pPr lvl="1"/>
            <a:r>
              <a:rPr lang="en-IN" dirty="0"/>
              <a:t>5G – NR</a:t>
            </a:r>
          </a:p>
          <a:p>
            <a:pPr lvl="1"/>
            <a:r>
              <a:rPr lang="en-IN" dirty="0"/>
              <a:t>802.11 AC, 802.11 AX</a:t>
            </a:r>
          </a:p>
          <a:p>
            <a:endParaRPr lang="en-IN" dirty="0"/>
          </a:p>
        </p:txBody>
      </p:sp>
    </p:spTree>
    <p:extLst>
      <p:ext uri="{BB962C8B-B14F-4D97-AF65-F5344CB8AC3E}">
        <p14:creationId xmlns:p14="http://schemas.microsoft.com/office/powerpoint/2010/main" val="117752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3E80-94C0-3C0C-59D3-972937F5E19C}"/>
              </a:ext>
            </a:extLst>
          </p:cNvPr>
          <p:cNvSpPr>
            <a:spLocks noGrp="1"/>
          </p:cNvSpPr>
          <p:nvPr>
            <p:ph type="title"/>
          </p:nvPr>
        </p:nvSpPr>
        <p:spPr/>
        <p:txBody>
          <a:bodyPr/>
          <a:lstStyle/>
          <a:p>
            <a:r>
              <a:rPr lang="en-IN" dirty="0"/>
              <a:t>Modern Wireline Digital Communication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EBB1C6-7771-6F98-62E9-22118C4388AB}"/>
                  </a:ext>
                </a:extLst>
              </p:cNvPr>
              <p:cNvSpPr>
                <a:spLocks noGrp="1"/>
              </p:cNvSpPr>
              <p:nvPr>
                <p:ph sz="quarter" idx="10"/>
              </p:nvPr>
            </p:nvSpPr>
            <p:spPr/>
            <p:txBody>
              <a:bodyPr>
                <a:normAutofit fontScale="85000" lnSpcReduction="20000"/>
              </a:bodyPr>
              <a:lstStyle/>
              <a:p>
                <a:r>
                  <a:rPr lang="en-IN" dirty="0"/>
                  <a:t>Channel is fixed</a:t>
                </a:r>
              </a:p>
              <a:p>
                <a:r>
                  <a:rPr lang="en-IN" dirty="0"/>
                  <a:t>Signal to Noise Power Ratio</a:t>
                </a:r>
              </a:p>
              <a:p>
                <a:r>
                  <a:rPr lang="en-IN" dirty="0"/>
                  <a:t>Simple model of wireline communication system</a:t>
                </a:r>
              </a:p>
              <a:p>
                <a:pPr lvl="1"/>
                <a:r>
                  <a:rPr lang="en-IN" dirty="0"/>
                  <a:t>Four components</a:t>
                </a:r>
              </a:p>
              <a:p>
                <a:pPr lvl="2"/>
                <a:r>
                  <a:rPr lang="en-IN" dirty="0"/>
                  <a:t>Received signal </a:t>
                </a:r>
                <a:r>
                  <a:rPr lang="en-IN" i="1" dirty="0"/>
                  <a:t>y</a:t>
                </a:r>
                <a:endParaRPr lang="en-IN" dirty="0"/>
              </a:p>
              <a:p>
                <a:pPr lvl="2"/>
                <a:r>
                  <a:rPr lang="en-IN" dirty="0"/>
                  <a:t>Transmitted signal </a:t>
                </a:r>
                <a:r>
                  <a:rPr lang="en-IN" i="1" dirty="0"/>
                  <a:t>x</a:t>
                </a:r>
                <a:endParaRPr lang="en-IN" dirty="0"/>
              </a:p>
              <a:p>
                <a:pPr lvl="2"/>
                <a:r>
                  <a:rPr lang="en-IN" dirty="0"/>
                  <a:t>Noise </a:t>
                </a:r>
                <a:r>
                  <a:rPr lang="en-IN" i="1" dirty="0"/>
                  <a:t>n</a:t>
                </a:r>
                <a:endParaRPr lang="en-IN" dirty="0"/>
              </a:p>
              <a:p>
                <a:pPr lvl="2"/>
                <a:r>
                  <a:rPr lang="en-IN" dirty="0"/>
                  <a:t>Channel</a:t>
                </a:r>
              </a:p>
              <a:p>
                <a:pPr lvl="1"/>
                <a:r>
                  <a:rPr lang="en-IN" dirty="0"/>
                  <a:t>SNR – Signal to Noise Power Ratio</a:t>
                </a:r>
              </a:p>
              <a:p>
                <a:pPr lvl="1"/>
                <a:r>
                  <a:rPr lang="en-GB" b="0" dirty="0"/>
                  <a:t>Simplified model</a:t>
                </a:r>
              </a:p>
              <a:p>
                <a:pPr lvl="2"/>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𝑛</m:t>
                    </m:r>
                  </m:oMath>
                </a14:m>
                <a:endParaRPr lang="en-GB" b="0" i="1" dirty="0"/>
              </a:p>
              <a:p>
                <a:pPr lvl="2"/>
                <a:r>
                  <a:rPr lang="en-IN" i="1" dirty="0"/>
                  <a:t>n </a:t>
                </a:r>
                <a:r>
                  <a:rPr lang="en-IN" dirty="0"/>
                  <a:t>– Additive noise</a:t>
                </a:r>
              </a:p>
              <a:p>
                <a:r>
                  <a:rPr lang="en-IN" dirty="0"/>
                  <a:t>Signal Energy</a:t>
                </a:r>
              </a:p>
              <a:p>
                <a:pPr lvl="1"/>
                <a:r>
                  <a:rPr lang="en-IN" b="0" dirty="0">
                    <a:latin typeface="+mn-lt"/>
                  </a:rPr>
                  <a:t>The </a:t>
                </a:r>
                <a:r>
                  <a:rPr lang="en-IN" dirty="0">
                    <a:latin typeface="+mn-lt"/>
                  </a:rPr>
                  <a:t>energy </a:t>
                </a:r>
                <a:r>
                  <a:rPr lang="en-IN" b="0" dirty="0">
                    <a:latin typeface="+mn-lt"/>
                  </a:rPr>
                  <a:t>of a continuous-time signal </a:t>
                </a:r>
                <a:r>
                  <a:rPr lang="en-IN" b="0" i="1" dirty="0">
                    <a:latin typeface="+mn-lt"/>
                  </a:rPr>
                  <a:t>x(t)</a:t>
                </a:r>
                <a:r>
                  <a:rPr lang="en-IN" b="0" dirty="0">
                    <a:latin typeface="+mn-lt"/>
                  </a:rPr>
                  <a:t> is defined as: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m:t>
                        </m:r>
                        <m:r>
                          <a:rPr lang="en-IN" b="0" i="1" smtClean="0">
                            <a:latin typeface="Cambria Math" panose="02040503050406030204" pitchFamily="18" charset="0"/>
                          </a:rPr>
                          <m:t>𝑥</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𝑑𝑡</m:t>
                        </m:r>
                      </m:e>
                    </m:nary>
                  </m:oMath>
                </a14:m>
                <a:endParaRPr lang="en-IN" b="0" dirty="0">
                  <a:latin typeface="+mn-lt"/>
                </a:endParaRPr>
              </a:p>
              <a:p>
                <a:pPr lvl="1"/>
                <a:r>
                  <a:rPr lang="en-IN" dirty="0">
                    <a:latin typeface="+mn-lt"/>
                  </a:rPr>
                  <a:t>The energy of a discrete-time signal x[n] is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b="0" dirty="0">
                  <a:latin typeface="+mn-lt"/>
                </a:endParaRPr>
              </a:p>
              <a:p>
                <a:pPr lvl="1"/>
                <a:r>
                  <a:rPr lang="en-IN" b="0" dirty="0">
                    <a:latin typeface="+mn-lt"/>
                  </a:rPr>
                  <a:t>Physical interpretation</a:t>
                </a:r>
              </a:p>
              <a:p>
                <a:pPr lvl="2"/>
                <a:r>
                  <a:rPr lang="en-IN" b="0" dirty="0">
                    <a:latin typeface="+mn-lt"/>
                  </a:rPr>
                  <a:t>Energy above does not refer to a specific physical property</a:t>
                </a:r>
              </a:p>
              <a:p>
                <a:pPr lvl="2"/>
                <a:r>
                  <a:rPr lang="en-IN" dirty="0">
                    <a:latin typeface="+mn-lt"/>
                  </a:rPr>
                  <a:t>Instead, it describes the size of the signal</a:t>
                </a:r>
              </a:p>
              <a:p>
                <a:pPr lvl="2"/>
                <a:r>
                  <a:rPr lang="en-IN" b="0" dirty="0">
                    <a:latin typeface="+mn-lt"/>
                  </a:rPr>
                  <a:t>The energy above, however, can be related to electrical energy</a:t>
                </a:r>
              </a:p>
              <a:p>
                <a:pPr lvl="2"/>
                <a:r>
                  <a:rPr lang="en-IN" b="0" dirty="0">
                    <a:latin typeface="+mn-lt"/>
                  </a:rPr>
                  <a:t>If </a:t>
                </a:r>
                <a:r>
                  <a:rPr lang="en-IN" b="0" i="1" dirty="0">
                    <a:latin typeface="+mn-lt"/>
                  </a:rPr>
                  <a:t>x(t)</a:t>
                </a:r>
                <a:r>
                  <a:rPr lang="en-IN" b="0" dirty="0">
                    <a:latin typeface="+mn-lt"/>
                  </a:rPr>
                  <a:t> is the voltage signal across a load of resistance R, then the energy supplied to that load is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𝑥</m:t>
                            </m:r>
                          </m:sub>
                        </m:sSub>
                      </m:num>
                      <m:den>
                        <m:r>
                          <a:rPr lang="en-IN" b="0" i="1" smtClean="0">
                            <a:latin typeface="Cambria Math" panose="02040503050406030204" pitchFamily="18" charset="0"/>
                          </a:rPr>
                          <m:t>𝑅</m:t>
                        </m:r>
                      </m:den>
                    </m:f>
                  </m:oMath>
                </a14:m>
                <a:endParaRPr lang="en-IN" dirty="0"/>
              </a:p>
            </p:txBody>
          </p:sp>
        </mc:Choice>
        <mc:Fallback xmlns="">
          <p:sp>
            <p:nvSpPr>
              <p:cNvPr id="3" name="Content Placeholder 2">
                <a:extLst>
                  <a:ext uri="{FF2B5EF4-FFF2-40B4-BE49-F238E27FC236}">
                    <a16:creationId xmlns:a16="http://schemas.microsoft.com/office/drawing/2014/main" id="{57EBB1C6-7771-6F98-62E9-22118C4388AB}"/>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72026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3E80-94C0-3C0C-59D3-972937F5E19C}"/>
              </a:ext>
            </a:extLst>
          </p:cNvPr>
          <p:cNvSpPr>
            <a:spLocks noGrp="1"/>
          </p:cNvSpPr>
          <p:nvPr>
            <p:ph type="title"/>
          </p:nvPr>
        </p:nvSpPr>
        <p:spPr/>
        <p:txBody>
          <a:bodyPr/>
          <a:lstStyle/>
          <a:p>
            <a:r>
              <a:rPr lang="en-IN" dirty="0"/>
              <a:t>Modern Wireline Digital Communication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EBB1C6-7771-6F98-62E9-22118C4388AB}"/>
                  </a:ext>
                </a:extLst>
              </p:cNvPr>
              <p:cNvSpPr>
                <a:spLocks noGrp="1"/>
              </p:cNvSpPr>
              <p:nvPr>
                <p:ph sz="quarter" idx="10"/>
              </p:nvPr>
            </p:nvSpPr>
            <p:spPr/>
            <p:txBody>
              <a:bodyPr>
                <a:normAutofit fontScale="92500" lnSpcReduction="20000"/>
              </a:bodyPr>
              <a:lstStyle/>
              <a:p>
                <a:r>
                  <a:rPr lang="en-IN" dirty="0"/>
                  <a:t>Signal Power or Average power</a:t>
                </a:r>
              </a:p>
              <a:p>
                <a:pPr lvl="1"/>
                <a:r>
                  <a:rPr lang="en-IN" b="0" dirty="0">
                    <a:latin typeface="+mn-lt"/>
                  </a:rPr>
                  <a:t>The power of a continuous-time signal </a:t>
                </a:r>
                <a:r>
                  <a:rPr lang="en-IN" b="0" i="1" dirty="0">
                    <a:latin typeface="+mn-lt"/>
                  </a:rPr>
                  <a:t>x(t)</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func>
                  </m:oMath>
                </a14:m>
                <a:endParaRPr lang="en-IN" b="0" dirty="0">
                  <a:latin typeface="+mn-lt"/>
                </a:endParaRPr>
              </a:p>
              <a:p>
                <a:pPr lvl="2"/>
                <a:r>
                  <a:rPr lang="en-IN" dirty="0">
                    <a:latin typeface="+mn-lt"/>
                  </a:rPr>
                  <a:t>If the signal is periodic =&gt;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𝑇</m:t>
                        </m:r>
                      </m:den>
                    </m:f>
                    <m:nary>
                      <m:naryPr>
                        <m:ctrlPr>
                          <a:rPr lang="en-IN" i="1">
                            <a:latin typeface="Cambria Math" panose="02040503050406030204" pitchFamily="18" charset="0"/>
                          </a:rPr>
                        </m:ctrlPr>
                      </m:naryPr>
                      <m: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sub>
                      <m:sup>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e>
                            </m:d>
                          </m:e>
                          <m:sup>
                            <m:r>
                              <a:rPr lang="en-IN" i="1">
                                <a:latin typeface="Cambria Math" panose="02040503050406030204" pitchFamily="18" charset="0"/>
                              </a:rPr>
                              <m:t>2</m:t>
                            </m:r>
                          </m:sup>
                        </m:sSup>
                        <m:r>
                          <a:rPr lang="en-IN" i="1">
                            <a:latin typeface="Cambria Math" panose="02040503050406030204" pitchFamily="18" charset="0"/>
                          </a:rPr>
                          <m:t>𝑑𝑡</m:t>
                        </m:r>
                      </m:e>
                    </m:nary>
                  </m:oMath>
                </a14:m>
                <a:endParaRPr lang="en-IN" dirty="0"/>
              </a:p>
              <a:p>
                <a:pPr lvl="1"/>
                <a:r>
                  <a:rPr lang="en-IN" b="0" dirty="0">
                    <a:latin typeface="+mn-lt"/>
                  </a:rPr>
                  <a:t>The power of discrete-time signal</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𝑁</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𝑁</m:t>
                            </m:r>
                            <m:r>
                              <a:rPr lang="en-IN" b="0" i="1" smtClean="0">
                                <a:latin typeface="Cambria Math" panose="02040503050406030204" pitchFamily="18" charset="0"/>
                              </a:rPr>
                              <m:t>+1)</m:t>
                            </m:r>
                          </m:den>
                        </m:f>
                        <m:nary>
                          <m:naryPr>
                            <m:chr m:val="∑"/>
                            <m:ctrlPr>
                              <a:rPr lang="en-IN" i="1">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𝑁</m:t>
                            </m:r>
                          </m:sub>
                          <m:sup>
                            <m:r>
                              <a:rPr lang="en-IN" b="0" i="1" smtClean="0">
                                <a:latin typeface="Cambria Math" panose="02040503050406030204" pitchFamily="18" charset="0"/>
                              </a:rPr>
                              <m:t>𝑁</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e>
                    </m:func>
                  </m:oMath>
                </a14:m>
                <a:endParaRPr lang="en-IN" b="0" dirty="0">
                  <a:latin typeface="+mn-lt"/>
                </a:endParaRPr>
              </a:p>
              <a:p>
                <a:pPr lvl="2"/>
                <a:r>
                  <a:rPr lang="en-IN" dirty="0">
                    <a:latin typeface="+mn-lt"/>
                  </a:rPr>
                  <a:t>When the signal is periodic</a:t>
                </a:r>
              </a:p>
              <a:p>
                <a:pPr lvl="3"/>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𝑁</m:t>
                        </m:r>
                      </m:den>
                    </m:f>
                    <m:nary>
                      <m:naryPr>
                        <m:chr m:val="∑"/>
                        <m:ctrlPr>
                          <a:rPr lang="en-IN" i="1">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dirty="0">
                  <a:latin typeface="+mn-lt"/>
                </a:endParaRPr>
              </a:p>
              <a:p>
                <a:pPr lvl="3"/>
                <a:r>
                  <a:rPr lang="en-IN" b="0" dirty="0">
                    <a:latin typeface="+mn-lt"/>
                  </a:rPr>
                  <a:t>N is the period of periodic signal</a:t>
                </a:r>
              </a:p>
              <a:p>
                <a:pPr lvl="1"/>
                <a:r>
                  <a:rPr lang="en-IN" b="0" dirty="0">
                    <a:latin typeface="+mn-lt"/>
                  </a:rPr>
                  <a:t>Physical interpretation</a:t>
                </a:r>
              </a:p>
              <a:p>
                <a:pPr lvl="2"/>
                <a:r>
                  <a:rPr lang="en-IN" b="0" dirty="0">
                    <a:latin typeface="+mn-lt"/>
                  </a:rPr>
                  <a:t>Power above does not refer to a specific physical property</a:t>
                </a:r>
              </a:p>
              <a:p>
                <a:pPr lvl="2"/>
                <a:r>
                  <a:rPr lang="en-IN" dirty="0">
                    <a:latin typeface="+mn-lt"/>
                  </a:rPr>
                  <a:t>Instead, it describes the size of the periodic signal</a:t>
                </a:r>
              </a:p>
              <a:p>
                <a:pPr lvl="2"/>
                <a:r>
                  <a:rPr lang="en-IN" b="0" dirty="0">
                    <a:latin typeface="+mn-lt"/>
                  </a:rPr>
                  <a:t>The power above, however, can be related to electrical power</a:t>
                </a:r>
              </a:p>
              <a:p>
                <a:pPr lvl="2"/>
                <a:r>
                  <a:rPr lang="en-IN" b="0" dirty="0">
                    <a:latin typeface="+mn-lt"/>
                  </a:rPr>
                  <a:t>If </a:t>
                </a:r>
                <a:r>
                  <a:rPr lang="en-IN" b="0" i="1" dirty="0">
                    <a:latin typeface="+mn-lt"/>
                  </a:rPr>
                  <a:t>x(t)</a:t>
                </a:r>
                <a:r>
                  <a:rPr lang="en-IN" b="0" dirty="0">
                    <a:latin typeface="+mn-lt"/>
                  </a:rPr>
                  <a:t> is the voltage signal across a load of resistance R, then the power supplied to that load is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num>
                      <m:den>
                        <m:r>
                          <a:rPr lang="en-IN" b="0" i="1" smtClean="0">
                            <a:latin typeface="Cambria Math" panose="02040503050406030204" pitchFamily="18" charset="0"/>
                          </a:rPr>
                          <m:t>𝑅</m:t>
                        </m:r>
                      </m:den>
                    </m:f>
                  </m:oMath>
                </a14:m>
                <a:endParaRPr lang="en-IN" b="0" dirty="0">
                  <a:latin typeface="+mn-lt"/>
                </a:endParaRPr>
              </a:p>
              <a:p>
                <a:pPr lvl="1"/>
                <a14:m>
                  <m:oMath xmlns:m="http://schemas.openxmlformats.org/officeDocument/2006/math">
                    <m:r>
                      <a:rPr lang="en-GB" b="0" i="1" smtClean="0">
                        <a:latin typeface="Cambria Math" panose="02040503050406030204" pitchFamily="18" charset="0"/>
                      </a:rPr>
                      <m:t>𝐸</m:t>
                    </m:r>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𝑥</m:t>
                                </m:r>
                              </m:e>
                            </m:d>
                          </m:e>
                          <m:sup>
                            <m:r>
                              <a:rPr lang="en-GB" b="0" i="1" smtClean="0">
                                <a:latin typeface="Cambria Math" panose="02040503050406030204" pitchFamily="18" charset="0"/>
                              </a:rPr>
                              <m:t>2</m:t>
                            </m:r>
                          </m:sup>
                        </m:sSup>
                      </m:e>
                    </m:d>
                    <m:r>
                      <a:rPr lang="en-GB" b="0" i="1" smtClean="0">
                        <a:latin typeface="Cambria Math" panose="02040503050406030204" pitchFamily="18" charset="0"/>
                      </a:rPr>
                      <m:t>=</m:t>
                    </m:r>
                    <m:r>
                      <a:rPr lang="en-GB" b="0" i="1" smtClean="0">
                        <a:latin typeface="Cambria Math" panose="02040503050406030204" pitchFamily="18" charset="0"/>
                      </a:rPr>
                      <m:t>𝑃</m:t>
                    </m:r>
                  </m:oMath>
                </a14:m>
                <a:r>
                  <a:rPr lang="en-GB" b="0" dirty="0"/>
                  <a:t> – Expected average value of power</a:t>
                </a:r>
              </a:p>
              <a:p>
                <a:pPr lvl="1"/>
                <a14:m>
                  <m:oMath xmlns:m="http://schemas.openxmlformats.org/officeDocument/2006/math">
                    <m:r>
                      <a:rPr lang="en-GB" b="0" i="1" smtClean="0">
                        <a:latin typeface="Cambria Math" panose="02040503050406030204" pitchFamily="18" charset="0"/>
                      </a:rPr>
                      <m:t>𝐸</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m:t>
                        </m:r>
                      </m:e>
                    </m:d>
                    <m:r>
                      <a:rPr lang="en-GB" b="0" i="1" smtClean="0">
                        <a:latin typeface="Cambria Math" panose="02040503050406030204" pitchFamily="18" charset="0"/>
                      </a:rPr>
                      <m:t> −</m:t>
                    </m:r>
                    <m:r>
                      <a:rPr lang="en-GB" b="0" i="1" smtClean="0">
                        <a:latin typeface="Cambria Math" panose="02040503050406030204" pitchFamily="18" charset="0"/>
                      </a:rPr>
                      <m:t>𝐸𝑥𝑝𝑒𝑐𝑡𝑒𝑑</m:t>
                    </m:r>
                    <m:r>
                      <a:rPr lang="en-GB" b="0" i="1" smtClean="0">
                        <a:latin typeface="Cambria Math" panose="02040503050406030204" pitchFamily="18" charset="0"/>
                      </a:rPr>
                      <m:t> </m:t>
                    </m:r>
                    <m:r>
                      <a:rPr lang="en-GB" b="0" i="1" smtClean="0">
                        <a:latin typeface="Cambria Math" panose="02040503050406030204" pitchFamily="18" charset="0"/>
                      </a:rPr>
                      <m:t>𝑣𝑎𝑙𝑢𝑒</m:t>
                    </m:r>
                    <m:r>
                      <a:rPr lang="en-GB" b="0" i="1" smtClean="0">
                        <a:latin typeface="Cambria Math" panose="02040503050406030204" pitchFamily="18" charset="0"/>
                      </a:rPr>
                      <m:t> </m:t>
                    </m:r>
                    <m:r>
                      <a:rPr lang="en-GB" b="0" i="1" smtClean="0">
                        <a:latin typeface="Cambria Math" panose="02040503050406030204" pitchFamily="18" charset="0"/>
                      </a:rPr>
                      <m:t>𝑜𝑟</m:t>
                    </m:r>
                    <m:r>
                      <a:rPr lang="en-GB" b="0" i="1" smtClean="0">
                        <a:latin typeface="Cambria Math" panose="02040503050406030204" pitchFamily="18" charset="0"/>
                      </a:rPr>
                      <m:t> </m:t>
                    </m:r>
                    <m:r>
                      <a:rPr lang="en-GB" b="0" i="1" smtClean="0">
                        <a:latin typeface="Cambria Math" panose="02040503050406030204" pitchFamily="18" charset="0"/>
                      </a:rPr>
                      <m:t>𝑎𝑣𝑒𝑟𝑎𝑔𝑒</m:t>
                    </m:r>
                  </m:oMath>
                </a14:m>
                <a:endParaRPr lang="en-IN" dirty="0"/>
              </a:p>
            </p:txBody>
          </p:sp>
        </mc:Choice>
        <mc:Fallback xmlns="">
          <p:sp>
            <p:nvSpPr>
              <p:cNvPr id="3" name="Content Placeholder 2">
                <a:extLst>
                  <a:ext uri="{FF2B5EF4-FFF2-40B4-BE49-F238E27FC236}">
                    <a16:creationId xmlns:a16="http://schemas.microsoft.com/office/drawing/2014/main" id="{57EBB1C6-7771-6F98-62E9-22118C4388AB}"/>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spTree>
    <p:extLst>
      <p:ext uri="{BB962C8B-B14F-4D97-AF65-F5344CB8AC3E}">
        <p14:creationId xmlns:p14="http://schemas.microsoft.com/office/powerpoint/2010/main" val="341747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B633-0DC9-5579-4F9C-33E075586906}"/>
              </a:ext>
            </a:extLst>
          </p:cNvPr>
          <p:cNvSpPr>
            <a:spLocks noGrp="1"/>
          </p:cNvSpPr>
          <p:nvPr>
            <p:ph type="title"/>
          </p:nvPr>
        </p:nvSpPr>
        <p:spPr/>
        <p:txBody>
          <a:bodyPr/>
          <a:lstStyle/>
          <a:p>
            <a:r>
              <a:rPr lang="en-GB" dirty="0"/>
              <a:t>Additive White Gaussian Noise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3781A-9B25-0837-CA69-25BBC5BE4470}"/>
                  </a:ext>
                </a:extLst>
              </p:cNvPr>
              <p:cNvSpPr>
                <a:spLocks noGrp="1"/>
              </p:cNvSpPr>
              <p:nvPr>
                <p:ph sz="quarter" idx="10"/>
              </p:nvPr>
            </p:nvSpPr>
            <p:spPr>
              <a:xfrm>
                <a:off x="213644" y="550862"/>
                <a:ext cx="11368755" cy="6301397"/>
              </a:xfrm>
            </p:spPr>
            <p:txBody>
              <a:bodyPr>
                <a:normAutofit lnSpcReduction="10000"/>
              </a:bodyPr>
              <a:lstStyle/>
              <a:p>
                <a:r>
                  <a:rPr lang="en-GB" dirty="0"/>
                  <a:t>Noise</a:t>
                </a:r>
              </a:p>
              <a:p>
                <a:pPr lvl="1"/>
                <a:r>
                  <a:rPr lang="en-GB" dirty="0"/>
                  <a:t>Most common model for noise is Gaussian - the noise samples follow the Gaussian density function</a:t>
                </a:r>
              </a:p>
              <a:p>
                <a:pPr lvl="1"/>
                <a:r>
                  <a:rPr lang="en-IN" dirty="0"/>
                  <a:t>In other words noise PDF is Gaussian in nature – probability distribution/density function</a:t>
                </a:r>
              </a:p>
              <a:p>
                <a:pPr lvl="1"/>
                <a:r>
                  <a:rPr lang="en-IN" dirty="0"/>
                  <a:t>Gaussian variables/systems are represented by the Gaussian PDF function</a:t>
                </a:r>
              </a:p>
              <a:p>
                <a:pPr lvl="2"/>
                <a14:m>
                  <m:oMath xmlns:m="http://schemas.openxmlformats.org/officeDocument/2006/math">
                    <m:sSub>
                      <m:sSubPr>
                        <m:ctrlPr>
                          <a:rPr lang="en-IN" i="1">
                            <a:latin typeface="Cambria Math" panose="02040503050406030204" pitchFamily="18" charset="0"/>
                          </a:rPr>
                        </m:ctrlPr>
                      </m:sSubPr>
                      <m:e>
                        <m:r>
                          <a:rPr lang="en-GB" i="1">
                            <a:latin typeface="Cambria Math" panose="02040503050406030204" pitchFamily="18" charset="0"/>
                          </a:rPr>
                          <m:t>𝑓</m:t>
                        </m:r>
                      </m:e>
                      <m:sub>
                        <m:r>
                          <a:rPr lang="en-IN" i="1">
                            <a:latin typeface="Cambria Math" panose="02040503050406030204" pitchFamily="18" charset="0"/>
                          </a:rPr>
                          <m:t>𝐺</m:t>
                        </m:r>
                      </m:sub>
                    </m:sSub>
                    <m:d>
                      <m:dPr>
                        <m:ctrlPr>
                          <a:rPr lang="en-GB" i="1">
                            <a:latin typeface="Cambria Math" panose="02040503050406030204" pitchFamily="18" charset="0"/>
                          </a:rPr>
                        </m:ctrlPr>
                      </m:dPr>
                      <m:e>
                        <m:r>
                          <a:rPr lang="en-GB" i="1">
                            <a:latin typeface="Cambria Math" panose="02040503050406030204" pitchFamily="18" charset="0"/>
                          </a:rPr>
                          <m:t>𝑛</m:t>
                        </m:r>
                      </m:e>
                    </m:d>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ad>
                          <m:radPr>
                            <m:degHide m:val="on"/>
                            <m:ctrlPr>
                              <a:rPr lang="en-GB"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e>
                        </m:rad>
                      </m:den>
                    </m:f>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m:t>
                                </m:r>
                              </m:e>
                              <m:sup>
                                <m:r>
                                  <a:rPr lang="en-GB" i="1">
                                    <a:latin typeface="Cambria Math" panose="02040503050406030204" pitchFamily="18" charset="0"/>
                                  </a:rPr>
                                  <m:t>2</m:t>
                                </m:r>
                              </m:sup>
                            </m:sSup>
                          </m:num>
                          <m:den>
                            <m:r>
                              <a:rPr lang="en-GB" i="1">
                                <a:latin typeface="Cambria Math" panose="02040503050406030204" pitchFamily="18" charset="0"/>
                              </a:rPr>
                              <m:t>2</m:t>
                            </m:r>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rPr>
                                  <m:t>2</m:t>
                                </m:r>
                              </m:sup>
                            </m:sSup>
                          </m:den>
                        </m:f>
                      </m:sup>
                    </m:sSup>
                  </m:oMath>
                </a14:m>
                <a:endParaRPr lang="en-IN" dirty="0"/>
              </a:p>
              <a:p>
                <a:pPr lvl="2"/>
                <a:r>
                  <a:rPr lang="en-IN" dirty="0"/>
                  <a:t>Peak at the centre is the mode</a:t>
                </a:r>
              </a:p>
              <a:p>
                <a:pPr lvl="2"/>
                <a:r>
                  <a:rPr lang="en-IN" dirty="0"/>
                  <a:t>Peak coincides with the mean (a measure of centrality)</a:t>
                </a:r>
              </a:p>
              <a:p>
                <a:pPr lvl="2"/>
                <a:r>
                  <a:rPr lang="en-IN" dirty="0"/>
                  <a:t>Unimodal distribution</a:t>
                </a:r>
              </a:p>
              <a:p>
                <a:pPr lvl="2"/>
                <a:r>
                  <a:rPr lang="en-IN" dirty="0"/>
                  <a:t>Width/spread of PDF is the variance</a:t>
                </a:r>
              </a:p>
              <a:p>
                <a:pPr lvl="1"/>
                <a:r>
                  <a:rPr lang="en-GB" dirty="0"/>
                  <a:t>Typically, noise has a zero mean (</a:t>
                </a:r>
                <a14:m>
                  <m:oMath xmlns:m="http://schemas.openxmlformats.org/officeDocument/2006/math">
                    <m:r>
                      <a:rPr lang="en-IN" i="1">
                        <a:latin typeface="Cambria Math" panose="02040503050406030204" pitchFamily="18" charset="0"/>
                      </a:rPr>
                      <m:t>𝜇</m:t>
                    </m:r>
                    <m:r>
                      <a:rPr lang="en-IN" i="1">
                        <a:latin typeface="Cambria Math" panose="02040503050406030204" pitchFamily="18" charset="0"/>
                      </a:rPr>
                      <m:t>=0</m:t>
                    </m:r>
                  </m:oMath>
                </a14:m>
                <a:r>
                  <a:rPr lang="en-GB" dirty="0"/>
                  <a:t>) value, then</a:t>
                </a:r>
              </a:p>
              <a:p>
                <a:pPr lvl="2"/>
                <a:r>
                  <a:rPr lang="en-GB" dirty="0"/>
                  <a:t>Noise PDF - </a:t>
                </a:r>
                <a14:m>
                  <m:oMath xmlns:m="http://schemas.openxmlformats.org/officeDocument/2006/math">
                    <m:sSub>
                      <m:sSubPr>
                        <m:ctrlPr>
                          <a:rPr lang="en-IN"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𝑁</m:t>
                        </m:r>
                      </m:sub>
                    </m:sSub>
                    <m:d>
                      <m:dPr>
                        <m:ctrlPr>
                          <a:rPr lang="en-GB" i="1">
                            <a:latin typeface="Cambria Math" panose="02040503050406030204" pitchFamily="18" charset="0"/>
                          </a:rPr>
                        </m:ctrlPr>
                      </m:dPr>
                      <m:e>
                        <m:r>
                          <a:rPr lang="en-GB" i="1">
                            <a:latin typeface="Cambria Math" panose="02040503050406030204" pitchFamily="18" charset="0"/>
                          </a:rPr>
                          <m:t>𝑛</m:t>
                        </m:r>
                      </m:e>
                    </m:d>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ad>
                          <m:radPr>
                            <m:degHide m:val="on"/>
                            <m:ctrlPr>
                              <a:rPr lang="en-GB"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e>
                        </m:rad>
                      </m:den>
                    </m:f>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𝑛</m:t>
                                </m:r>
                              </m:e>
                              <m:sup>
                                <m:r>
                                  <a:rPr lang="en-GB" i="1">
                                    <a:latin typeface="Cambria Math" panose="02040503050406030204" pitchFamily="18" charset="0"/>
                                  </a:rPr>
                                  <m:t>2</m:t>
                                </m:r>
                              </m:sup>
                            </m:sSup>
                          </m:num>
                          <m:den>
                            <m:r>
                              <a:rPr lang="en-GB" i="1">
                                <a:latin typeface="Cambria Math" panose="02040503050406030204" pitchFamily="18" charset="0"/>
                              </a:rPr>
                              <m:t>2</m:t>
                            </m:r>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rPr>
                                  <m:t>2</m:t>
                                </m:r>
                              </m:sup>
                            </m:sSup>
                          </m:den>
                        </m:f>
                      </m:sup>
                    </m:sSup>
                    <m:r>
                      <a:rPr lang="en-GB" i="1">
                        <a:latin typeface="Cambria Math" panose="02040503050406030204" pitchFamily="18" charset="0"/>
                      </a:rPr>
                      <m:t> </m:t>
                    </m:r>
                  </m:oMath>
                </a14:m>
                <a:endParaRPr lang="en-GB" dirty="0"/>
              </a:p>
              <a:p>
                <a:pPr lvl="1"/>
                <a:r>
                  <a:rPr lang="en-IN" dirty="0"/>
                  <a:t>In the context of zero mean noise, variance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a:t> becomes power</a:t>
                </a:r>
              </a:p>
              <a:p>
                <a:pPr lvl="2"/>
                <a14:m>
                  <m:oMath xmlns:m="http://schemas.openxmlformats.org/officeDocument/2006/math">
                    <m:sSup>
                      <m:sSupPr>
                        <m:ctrlPr>
                          <a:rPr lang="en-IN" i="1" smtClean="0">
                            <a:latin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𝑉𝑎𝑟𝑖𝑎𝑛𝑐𝑒</m:t>
                    </m:r>
                    <m:r>
                      <a:rPr lang="en-GB" b="0" i="1" smtClean="0">
                        <a:latin typeface="Cambria Math" panose="02040503050406030204" pitchFamily="18" charset="0"/>
                      </a:rPr>
                      <m:t>= </m:t>
                    </m:r>
                    <m:r>
                      <a:rPr lang="en-GB" b="0" i="1" smtClean="0">
                        <a:latin typeface="Cambria Math" panose="02040503050406030204" pitchFamily="18" charset="0"/>
                      </a:rPr>
                      <m:t>𝑃𝑜𝑤𝑒𝑟</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𝑧𝑒𝑟𝑜</m:t>
                    </m:r>
                    <m:r>
                      <a:rPr lang="en-IN" b="0" i="1" smtClean="0">
                        <a:latin typeface="Cambria Math" panose="02040503050406030204" pitchFamily="18" charset="0"/>
                      </a:rPr>
                      <m:t> </m:t>
                    </m:r>
                    <m:r>
                      <a:rPr lang="en-IN" b="0" i="1" smtClean="0">
                        <a:latin typeface="Cambria Math" panose="02040503050406030204" pitchFamily="18" charset="0"/>
                      </a:rPr>
                      <m:t>𝑚𝑒𝑎𝑛</m:t>
                    </m:r>
                    <m:r>
                      <a:rPr lang="en-IN" b="0" i="1" smtClean="0">
                        <a:latin typeface="Cambria Math" panose="02040503050406030204" pitchFamily="18" charset="0"/>
                      </a:rPr>
                      <m:t> </m:t>
                    </m:r>
                    <m:r>
                      <a:rPr lang="en-IN" b="0" i="1" smtClean="0">
                        <a:latin typeface="Cambria Math" panose="02040503050406030204" pitchFamily="18" charset="0"/>
                      </a:rPr>
                      <m:t>𝑛𝑜𝑖𝑠𝑒</m:t>
                    </m:r>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0</m:t>
                            </m:r>
                          </m:sub>
                        </m:sSub>
                      </m:num>
                      <m:den>
                        <m:r>
                          <a:rPr lang="en-GB"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𝑁</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b="0" i="1" dirty="0">
                  <a:latin typeface="Cambria Math" panose="02040503050406030204" pitchFamily="18" charset="0"/>
                </a:endParaRPr>
              </a:p>
              <a:p>
                <a:pPr lvl="3"/>
                <a:r>
                  <a:rPr lang="en-IN" b="0" dirty="0"/>
                  <a:t>Measure of spread</a:t>
                </a:r>
              </a:p>
              <a:p>
                <a:pPr lvl="3"/>
                <a:r>
                  <a:rPr lang="en-IN" dirty="0"/>
                  <a:t>Larger the spread, larger the noise power</a:t>
                </a:r>
                <a:endParaRPr lang="en-IN" b="0" i="1" dirty="0">
                  <a:latin typeface="Cambria Math" panose="02040503050406030204" pitchFamily="18" charset="0"/>
                </a:endParaRPr>
              </a:p>
              <a:p>
                <a:r>
                  <a:rPr lang="en-GB" b="0" dirty="0"/>
                  <a:t>Where does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num>
                      <m:den>
                        <m:r>
                          <a:rPr lang="en-IN" b="0" i="0" smtClean="0">
                            <a:latin typeface="Cambria Math" panose="02040503050406030204" pitchFamily="18" charset="0"/>
                          </a:rPr>
                          <m:t>2</m:t>
                        </m:r>
                      </m:den>
                    </m:f>
                    <m:r>
                      <m:rPr>
                        <m:sty m:val="p"/>
                      </m:rPr>
                      <a:rPr lang="en-IN" b="0" i="0" smtClean="0">
                        <a:latin typeface="Cambria Math" panose="02040503050406030204" pitchFamily="18" charset="0"/>
                      </a:rPr>
                      <m:t>come</m:t>
                    </m:r>
                    <m:r>
                      <a:rPr lang="en-IN" b="0" i="0" smtClean="0">
                        <a:latin typeface="Cambria Math" panose="02040503050406030204" pitchFamily="18" charset="0"/>
                      </a:rPr>
                      <m:t> </m:t>
                    </m:r>
                    <m:r>
                      <m:rPr>
                        <m:sty m:val="p"/>
                      </m:rPr>
                      <a:rPr lang="en-IN" b="0" i="0" smtClean="0">
                        <a:latin typeface="Cambria Math" panose="02040503050406030204" pitchFamily="18" charset="0"/>
                      </a:rPr>
                      <m:t>from</m:t>
                    </m:r>
                    <m:r>
                      <a:rPr lang="en-IN" b="0" i="0" smtClean="0">
                        <a:latin typeface="Cambria Math" panose="02040503050406030204" pitchFamily="18" charset="0"/>
                      </a:rPr>
                      <m:t>?</m:t>
                    </m:r>
                  </m:oMath>
                </a14:m>
                <a:endParaRPr lang="en-IN"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DDF3781A-9B25-0837-CA69-25BBC5BE4470}"/>
                  </a:ext>
                </a:extLst>
              </p:cNvPr>
              <p:cNvSpPr>
                <a:spLocks noGrp="1" noRot="1" noChangeAspect="1" noMove="1" noResize="1" noEditPoints="1" noAdjustHandles="1" noChangeArrowheads="1" noChangeShapeType="1" noTextEdit="1"/>
              </p:cNvSpPr>
              <p:nvPr>
                <p:ph sz="quarter" idx="10"/>
              </p:nvPr>
            </p:nvSpPr>
            <p:spPr>
              <a:xfrm>
                <a:off x="213644" y="550862"/>
                <a:ext cx="11368755" cy="6301397"/>
              </a:xfrm>
              <a:blipFill>
                <a:blip r:embed="rId2"/>
                <a:stretch>
                  <a:fillRect t="-1354"/>
                </a:stretch>
              </a:blipFill>
            </p:spPr>
            <p:txBody>
              <a:bodyPr/>
              <a:lstStyle/>
              <a:p>
                <a:r>
                  <a:rPr lang="en-IN">
                    <a:noFill/>
                  </a:rPr>
                  <a:t> </a:t>
                </a:r>
              </a:p>
            </p:txBody>
          </p:sp>
        </mc:Fallback>
      </mc:AlternateContent>
      <p:pic>
        <p:nvPicPr>
          <p:cNvPr id="4" name="Content Placeholder 4">
            <a:extLst>
              <a:ext uri="{FF2B5EF4-FFF2-40B4-BE49-F238E27FC236}">
                <a16:creationId xmlns:a16="http://schemas.microsoft.com/office/drawing/2014/main" id="{C2C4998F-3309-6C3F-8402-E4BD0EB662DC}"/>
              </a:ext>
            </a:extLst>
          </p:cNvPr>
          <p:cNvPicPr>
            <a:picLocks noChangeAspect="1"/>
          </p:cNvPicPr>
          <p:nvPr/>
        </p:nvPicPr>
        <p:blipFill>
          <a:blip r:embed="rId3"/>
          <a:stretch>
            <a:fillRect/>
          </a:stretch>
        </p:blipFill>
        <p:spPr>
          <a:xfrm>
            <a:off x="7878121" y="2262767"/>
            <a:ext cx="3774187" cy="2159979"/>
          </a:xfrm>
          <a:prstGeom prst="rect">
            <a:avLst/>
          </a:prstGeom>
        </p:spPr>
      </p:pic>
    </p:spTree>
    <p:extLst>
      <p:ext uri="{BB962C8B-B14F-4D97-AF65-F5344CB8AC3E}">
        <p14:creationId xmlns:p14="http://schemas.microsoft.com/office/powerpoint/2010/main" val="195467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B633-0DC9-5579-4F9C-33E075586906}"/>
              </a:ext>
            </a:extLst>
          </p:cNvPr>
          <p:cNvSpPr>
            <a:spLocks noGrp="1"/>
          </p:cNvSpPr>
          <p:nvPr>
            <p:ph type="title"/>
          </p:nvPr>
        </p:nvSpPr>
        <p:spPr/>
        <p:txBody>
          <a:bodyPr/>
          <a:lstStyle/>
          <a:p>
            <a:r>
              <a:rPr lang="en-GB" dirty="0"/>
              <a:t>Additive White Gaussian Noise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3781A-9B25-0837-CA69-25BBC5BE4470}"/>
                  </a:ext>
                </a:extLst>
              </p:cNvPr>
              <p:cNvSpPr>
                <a:spLocks noGrp="1"/>
              </p:cNvSpPr>
              <p:nvPr>
                <p:ph sz="quarter" idx="10"/>
              </p:nvPr>
            </p:nvSpPr>
            <p:spPr>
              <a:xfrm>
                <a:off x="213644" y="550862"/>
                <a:ext cx="11368755" cy="6301397"/>
              </a:xfrm>
            </p:spPr>
            <p:txBody>
              <a:bodyPr>
                <a:normAutofit/>
              </a:bodyPr>
              <a:lstStyle/>
              <a:p>
                <a:r>
                  <a:rPr lang="en-GB" b="0" dirty="0"/>
                  <a:t>Where does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num>
                      <m:den>
                        <m:r>
                          <a:rPr lang="en-IN" b="0" i="0" smtClean="0">
                            <a:latin typeface="Cambria Math" panose="02040503050406030204" pitchFamily="18" charset="0"/>
                          </a:rPr>
                          <m:t>2</m:t>
                        </m:r>
                      </m:den>
                    </m:f>
                    <m:r>
                      <m:rPr>
                        <m:sty m:val="p"/>
                      </m:rPr>
                      <a:rPr lang="en-IN" b="0" i="0" smtClean="0">
                        <a:latin typeface="Cambria Math" panose="02040503050406030204" pitchFamily="18" charset="0"/>
                      </a:rPr>
                      <m:t>come</m:t>
                    </m:r>
                    <m:r>
                      <a:rPr lang="en-IN" b="0" i="0" smtClean="0">
                        <a:latin typeface="Cambria Math" panose="02040503050406030204" pitchFamily="18" charset="0"/>
                      </a:rPr>
                      <m:t> </m:t>
                    </m:r>
                    <m:r>
                      <m:rPr>
                        <m:sty m:val="p"/>
                      </m:rPr>
                      <a:rPr lang="en-IN" b="0" i="0" smtClean="0">
                        <a:latin typeface="Cambria Math" panose="02040503050406030204" pitchFamily="18" charset="0"/>
                      </a:rPr>
                      <m:t>from</m:t>
                    </m:r>
                    <m:r>
                      <a:rPr lang="en-IN" b="0" i="0" smtClean="0">
                        <a:latin typeface="Cambria Math" panose="02040503050406030204" pitchFamily="18" charset="0"/>
                      </a:rPr>
                      <m:t>?</m:t>
                    </m:r>
                  </m:oMath>
                </a14:m>
                <a:endParaRPr lang="en-IN" b="0" i="1" dirty="0">
                  <a:latin typeface="Cambria Math" panose="02040503050406030204" pitchFamily="18" charset="0"/>
                </a:endParaRPr>
              </a:p>
              <a:p>
                <a:r>
                  <a:rPr lang="en-GB" b="0" dirty="0"/>
                  <a:t>White noise</a:t>
                </a:r>
              </a:p>
              <a:p>
                <a:pPr lvl="1"/>
                <a:r>
                  <a:rPr lang="en-GB" dirty="0"/>
                  <a:t>To say that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oMath>
                </a14:m>
                <a:r>
                  <a:rPr lang="en-GB" dirty="0"/>
                  <a:t> is a white noise means merely the successive samples are uncorrelated</a:t>
                </a:r>
              </a:p>
              <a:p>
                <a:pPr lvl="1"/>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𝑚</m:t>
                            </m:r>
                          </m:e>
                        </m:d>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sub>
                              <m:sup>
                                <m:r>
                                  <a:rPr lang="en-IN" b="0" i="1" smtClean="0">
                                    <a:latin typeface="Cambria Math" panose="02040503050406030204" pitchFamily="18" charset="0"/>
                                  </a:rPr>
                                  <m:t>2</m:t>
                                </m:r>
                              </m:sup>
                            </m:sSubSup>
                            <m:r>
                              <a:rPr lang="en-IN" b="0" i="1"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=0 </m:t>
                            </m:r>
                          </m:e>
                          <m:e>
                            <m:r>
                              <a:rPr lang="en-IN" b="0" i="1" smtClean="0">
                                <a:latin typeface="Cambria Math" panose="02040503050406030204" pitchFamily="18" charset="0"/>
                              </a:rPr>
                              <m:t>0 , </m:t>
                            </m:r>
                            <m:r>
                              <a:rPr lang="en-IN" b="0" i="1" smtClean="0">
                                <a:latin typeface="Cambria Math" panose="02040503050406030204" pitchFamily="18" charset="0"/>
                              </a:rPr>
                              <m:t>𝑚</m:t>
                            </m:r>
                            <m:r>
                              <a:rPr lang="en-IN" b="0" i="1" smtClean="0">
                                <a:latin typeface="Cambria Math" panose="02040503050406030204" pitchFamily="18" charset="0"/>
                              </a:rPr>
                              <m:t>≠0</m:t>
                            </m:r>
                          </m:e>
                        </m:eqAr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sub>
                          <m:sup>
                            <m:r>
                              <a:rPr lang="en-IN" b="0" i="1" smtClean="0">
                                <a:latin typeface="Cambria Math" panose="02040503050406030204" pitchFamily="18" charset="0"/>
                              </a:rPr>
                              <m:t>2</m:t>
                            </m:r>
                          </m:sup>
                        </m:sSubSup>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𝑚</m:t>
                        </m:r>
                        <m:r>
                          <a:rPr lang="en-IN" b="0" i="1" smtClean="0">
                            <a:latin typeface="Cambria Math" panose="02040503050406030204" pitchFamily="18" charset="0"/>
                          </a:rPr>
                          <m:t>)</m:t>
                        </m:r>
                      </m:e>
                    </m:d>
                  </m:oMath>
                </a14:m>
                <a:endParaRPr lang="en-GB" dirty="0"/>
              </a:p>
              <a:p>
                <a:pPr lvl="1"/>
                <a:r>
                  <a:rPr lang="en-GB" dirty="0"/>
                  <a:t>Where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𝑚</m:t>
                            </m:r>
                          </m:e>
                        </m:d>
                      </m:e>
                    </m:d>
                  </m:oMath>
                </a14:m>
                <a:r>
                  <a:rPr lang="en-GB" dirty="0"/>
                  <a:t> denotes the expected value random variables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𝑁</m:t>
                        </m:r>
                      </m:sub>
                    </m:sSub>
                  </m:oMath>
                </a14:m>
                <a:endParaRPr lang="en-GB" dirty="0"/>
              </a:p>
              <a:p>
                <a:pPr lvl="1"/>
                <a:r>
                  <a:rPr lang="en-GB" dirty="0"/>
                  <a:t>In other words, the autocorrelation function of white noise is an impulse at lag 0</a:t>
                </a:r>
              </a:p>
              <a:p>
                <a:pPr lvl="1"/>
                <a:r>
                  <a:rPr lang="en-GB" dirty="0"/>
                  <a:t>Since power spectral density is the Fourier transform of the autocorrelation function, the PSD of white noise is constant</a:t>
                </a:r>
              </a:p>
              <a:p>
                <a:pPr lvl="1"/>
                <a:r>
                  <a:rPr lang="en-GB" dirty="0"/>
                  <a:t>Therefore white noise </a:t>
                </a:r>
                <a:r>
                  <a:rPr lang="en-GB" b="0" dirty="0"/>
                  <a:t>power spectral density is flat or constant across </a:t>
                </a:r>
                <a:r>
                  <a:rPr lang="en-GB" dirty="0"/>
                  <a:t>the </a:t>
                </a:r>
                <a:r>
                  <a:rPr lang="en-GB" b="0" dirty="0"/>
                  <a:t>frequency spectrum</a:t>
                </a:r>
              </a:p>
              <a:p>
                <a:pPr lvl="1"/>
                <a:r>
                  <a:rPr lang="en-GB" dirty="0"/>
                  <a:t>Power spectral density of white noise is given as</a:t>
                </a:r>
              </a:p>
              <a:p>
                <a:pPr lvl="2"/>
                <a14:m>
                  <m:oMath xmlns:m="http://schemas.openxmlformats.org/officeDocument/2006/math">
                    <m:r>
                      <a:rPr lang="en-IN" b="0" i="1" smtClean="0">
                        <a:latin typeface="Cambria Math" panose="02040503050406030204" pitchFamily="18" charset="0"/>
                      </a:rPr>
                      <m:t>𝑃𝑆𝐷</m:t>
                    </m:r>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𝑛𝑛</m:t>
                        </m:r>
                      </m:sub>
                    </m:sSub>
                    <m:d>
                      <m:dPr>
                        <m:ctrlPr>
                          <a:rPr lang="en-IN" b="0" i="1" smtClean="0">
                            <a:latin typeface="Cambria Math" panose="02040503050406030204" pitchFamily="18" charset="0"/>
                          </a:rPr>
                        </m:ctrlPr>
                      </m:dPr>
                      <m:e>
                        <m:r>
                          <m:rPr>
                            <m:sty m:val="p"/>
                          </m:rPr>
                          <a:rPr lang="en-IN" b="0" i="0" smtClean="0">
                            <a:latin typeface="Cambria Math" panose="02040503050406030204" pitchFamily="18" charset="0"/>
                          </a:rPr>
                          <m:t>Ω</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 − </m:t>
                    </m:r>
                    <m:r>
                      <a:rPr lang="en-IN" b="0" i="1" smtClean="0">
                        <a:latin typeface="Cambria Math" panose="02040503050406030204" pitchFamily="18" charset="0"/>
                      </a:rPr>
                      <m:t>𝑐𝑜𝑛𝑠𝑡𝑎𝑛𝑡</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h𝑒𝑟𝑒</m:t>
                    </m:r>
                    <m:r>
                      <a:rPr lang="en-IN" b="0" i="1" smtClean="0">
                        <a:latin typeface="Cambria Math" panose="02040503050406030204" pitchFamily="18" charset="0"/>
                      </a:rPr>
                      <m:t> </m:t>
                    </m:r>
                    <m:r>
                      <m:rPr>
                        <m:sty m:val="p"/>
                      </m:rPr>
                      <a:rPr lang="en-IN" b="0" i="0" smtClean="0">
                        <a:latin typeface="Cambria Math" panose="02040503050406030204" pitchFamily="18" charset="0"/>
                      </a:rPr>
                      <m:t>Ω</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𝑓𝑟𝑒𝑞𝑢𝑒𝑛𝑐𝑦</m:t>
                    </m:r>
                  </m:oMath>
                </a14:m>
                <a:endParaRPr lang="en-IN" b="0" dirty="0"/>
              </a:p>
              <a:p>
                <a:pPr lvl="1"/>
                <a:r>
                  <a:rPr lang="en-GB" b="0" dirty="0"/>
                  <a:t>Similar to white light – contains all frequency components</a:t>
                </a:r>
              </a:p>
              <a:p>
                <a:r>
                  <a:rPr lang="en-GB" dirty="0"/>
                  <a:t>White Gaussian noise is additive in nature</a:t>
                </a:r>
              </a:p>
            </p:txBody>
          </p:sp>
        </mc:Choice>
        <mc:Fallback xmlns="">
          <p:sp>
            <p:nvSpPr>
              <p:cNvPr id="3" name="Content Placeholder 2">
                <a:extLst>
                  <a:ext uri="{FF2B5EF4-FFF2-40B4-BE49-F238E27FC236}">
                    <a16:creationId xmlns:a16="http://schemas.microsoft.com/office/drawing/2014/main" id="{DDF3781A-9B25-0837-CA69-25BBC5BE4470}"/>
                  </a:ext>
                </a:extLst>
              </p:cNvPr>
              <p:cNvSpPr>
                <a:spLocks noGrp="1" noRot="1" noChangeAspect="1" noMove="1" noResize="1" noEditPoints="1" noAdjustHandles="1" noChangeArrowheads="1" noChangeShapeType="1" noTextEdit="1"/>
              </p:cNvSpPr>
              <p:nvPr>
                <p:ph sz="quarter" idx="10"/>
              </p:nvPr>
            </p:nvSpPr>
            <p:spPr>
              <a:xfrm>
                <a:off x="213644" y="550862"/>
                <a:ext cx="11368755" cy="6301397"/>
              </a:xfr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74068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A98B-79F9-2BF0-55DE-0F8B4E4E8964}"/>
              </a:ext>
            </a:extLst>
          </p:cNvPr>
          <p:cNvSpPr>
            <a:spLocks noGrp="1"/>
          </p:cNvSpPr>
          <p:nvPr>
            <p:ph type="title"/>
          </p:nvPr>
        </p:nvSpPr>
        <p:spPr/>
        <p:txBody>
          <a:bodyPr/>
          <a:lstStyle/>
          <a:p>
            <a:r>
              <a:rPr lang="en-IN" dirty="0"/>
              <a:t>Random Process Characterization  - Power Spectral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F6875B-C0C5-8B59-D71D-AAA2359435BF}"/>
                  </a:ext>
                </a:extLst>
              </p:cNvPr>
              <p:cNvSpPr>
                <a:spLocks noGrp="1"/>
              </p:cNvSpPr>
              <p:nvPr>
                <p:ph sz="quarter" idx="10"/>
              </p:nvPr>
            </p:nvSpPr>
            <p:spPr/>
            <p:txBody>
              <a:bodyPr>
                <a:normAutofit fontScale="85000" lnSpcReduction="10000"/>
              </a:bodyPr>
              <a:lstStyle/>
              <a:p>
                <a:r>
                  <a:rPr lang="en-GB" dirty="0"/>
                  <a:t>For deterministic signal</a:t>
                </a:r>
              </a:p>
              <a:p>
                <a:pPr lvl="1"/>
                <a:r>
                  <a:rPr lang="en-GB" dirty="0"/>
                  <a:t>a Fourier transform gives the spectrum of the signal (distribution of power across different frequencies in the spectrum)</a:t>
                </a:r>
                <a:endParaRPr lang="en-GB" b="0" dirty="0"/>
              </a:p>
              <a:p>
                <a:r>
                  <a:rPr lang="en-GB" dirty="0"/>
                  <a:t>For random process or signal</a:t>
                </a:r>
              </a:p>
              <a:p>
                <a:pPr lvl="1"/>
                <a:r>
                  <a:rPr lang="en-GB" dirty="0"/>
                  <a:t>Power spectral density gives the distribution of power across different frequencies in the spectrum</a:t>
                </a:r>
              </a:p>
              <a:p>
                <a:r>
                  <a:rPr lang="en-IN" dirty="0"/>
                  <a:t>Random process is a random variable at every instant of time</a:t>
                </a:r>
              </a:p>
              <a:p>
                <a:r>
                  <a:rPr lang="en-IN" dirty="0"/>
                  <a:t>One of the important tools to characterize random process is the </a:t>
                </a:r>
                <a:r>
                  <a:rPr lang="en-IN" b="1" i="1" dirty="0"/>
                  <a:t>power spectral density </a:t>
                </a:r>
              </a:p>
              <a:p>
                <a:r>
                  <a:rPr lang="en-IN" dirty="0"/>
                  <a:t>Power Spectral Density</a:t>
                </a:r>
              </a:p>
              <a:p>
                <a:pPr lvl="1"/>
                <a:r>
                  <a:rPr lang="en-IN" b="0" dirty="0"/>
                  <a:t>Measure of the signa</a:t>
                </a:r>
                <a:r>
                  <a:rPr lang="en-IN" dirty="0"/>
                  <a:t>l’s power </a:t>
                </a:r>
              </a:p>
              <a:p>
                <a:pPr lvl="1"/>
                <a:r>
                  <a:rPr lang="en-IN" b="0" dirty="0"/>
                  <a:t>The power spectrum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𝑥𝑥</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oMath>
                </a14:m>
                <a:r>
                  <a:rPr lang="en-IN" b="0" dirty="0"/>
                  <a:t> of a time series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describes the distribution of power into frequency components composing that signal</a:t>
                </a:r>
              </a:p>
              <a:p>
                <a:pPr lvl="1"/>
                <a:r>
                  <a:rPr lang="en-IN" dirty="0"/>
                  <a:t>According to Fourier Analysis, any physical signal can be decomposed into a number of discrete frequencies or spectrum of frequencies over a continuous range</a:t>
                </a:r>
              </a:p>
              <a:p>
                <a:pPr lvl="1"/>
                <a:r>
                  <a:rPr lang="en-IN" b="0" dirty="0"/>
                  <a:t>The statistical average of a certain signal as analysed in terms of its frequency content is called Spectrum</a:t>
                </a:r>
              </a:p>
              <a:p>
                <a:pPr lvl="1"/>
                <a:r>
                  <a:rPr lang="en-IN" dirty="0"/>
                  <a:t>PSD refers to the spectral energy distribution that is depicted per unit time</a:t>
                </a:r>
              </a:p>
              <a:p>
                <a:pPr lvl="1"/>
                <a:r>
                  <a:rPr lang="en-IN" b="0" dirty="0"/>
                  <a:t>Summation or integration of the spectral components yields the total power for a physical processor or variance in a statistical process which is identical to what would be obtained by integrating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b="0" dirty="0"/>
                  <a:t> over the time domain as per Parseval’s theorem (Rayleigh’s Energy Theorem or Rayleigh’s Identity)</a:t>
                </a:r>
                <a:endParaRPr lang="en-IN" dirty="0"/>
              </a:p>
              <a:p>
                <a:r>
                  <a:rPr lang="en-IN" dirty="0"/>
                  <a:t>Power spectral density of a random process or variable is derived from the auto-correlation function</a:t>
                </a:r>
              </a:p>
              <a:p>
                <a:r>
                  <a:rPr lang="en-IN" b="0" dirty="0"/>
                  <a:t>PSD of a random process or signal is the Fourier transform of auto-correlation function</a:t>
                </a:r>
              </a:p>
              <a:p>
                <a:endParaRPr lang="en-IN" dirty="0"/>
              </a:p>
            </p:txBody>
          </p:sp>
        </mc:Choice>
        <mc:Fallback xmlns="">
          <p:sp>
            <p:nvSpPr>
              <p:cNvPr id="3" name="Content Placeholder 2">
                <a:extLst>
                  <a:ext uri="{FF2B5EF4-FFF2-40B4-BE49-F238E27FC236}">
                    <a16:creationId xmlns:a16="http://schemas.microsoft.com/office/drawing/2014/main" id="{BAF6875B-C0C5-8B59-D71D-AAA2359435BF}"/>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81694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BCE9-28F7-3504-150D-13DB618D5810}"/>
              </a:ext>
            </a:extLst>
          </p:cNvPr>
          <p:cNvSpPr>
            <a:spLocks noGrp="1"/>
          </p:cNvSpPr>
          <p:nvPr>
            <p:ph type="title"/>
          </p:nvPr>
        </p:nvSpPr>
        <p:spPr/>
        <p:txBody>
          <a:bodyPr/>
          <a:lstStyle/>
          <a:p>
            <a:r>
              <a:rPr lang="en-IN" dirty="0"/>
              <a:t>Stationary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D64872-607E-FF83-9C81-36ACC349A84D}"/>
                  </a:ext>
                </a:extLst>
              </p:cNvPr>
              <p:cNvSpPr>
                <a:spLocks noGrp="1"/>
              </p:cNvSpPr>
              <p:nvPr>
                <p:ph sz="quarter" idx="10"/>
              </p:nvPr>
            </p:nvSpPr>
            <p:spPr/>
            <p:txBody>
              <a:bodyPr>
                <a:normAutofit fontScale="92500" lnSpcReduction="20000"/>
              </a:bodyPr>
              <a:lstStyle/>
              <a:p>
                <a:r>
                  <a:rPr lang="en-IN" dirty="0"/>
                  <a:t>Strict/strong stationary process is a stochastic process whose unconditional joint probability distribution does not change when shifted in time</a:t>
                </a:r>
              </a:p>
              <a:p>
                <a:r>
                  <a:rPr lang="en-IN" dirty="0"/>
                  <a:t>Consequently, parameters such as mean and variance also do not change over time</a:t>
                </a:r>
              </a:p>
              <a:p>
                <a:r>
                  <a:rPr lang="en-IN" dirty="0"/>
                  <a:t>Definitions</a:t>
                </a:r>
              </a:p>
              <a:p>
                <a:pPr lvl="1"/>
                <a:r>
                  <a:rPr lang="en-IN" dirty="0"/>
                  <a:t>Joint probability</a:t>
                </a:r>
              </a:p>
              <a:p>
                <a:pPr lvl="2"/>
                <a:r>
                  <a:rPr lang="en-IN" dirty="0"/>
                  <a:t>Given two random variables that are defined in the same probability space, the joint probability distribution is the corresponding probability distribution on all possible pairs of outputs</a:t>
                </a:r>
              </a:p>
              <a:p>
                <a:pPr lvl="1"/>
                <a:r>
                  <a:rPr lang="en-IN" dirty="0"/>
                  <a:t>Probability space</a:t>
                </a:r>
              </a:p>
              <a:p>
                <a:pPr lvl="2"/>
                <a:r>
                  <a:rPr lang="en-IN" dirty="0"/>
                  <a:t>Also called a probability triplet comprising of </a:t>
                </a:r>
              </a:p>
              <a:p>
                <a:pPr lvl="3"/>
                <a:r>
                  <a:rPr lang="en-IN" b="1" dirty="0"/>
                  <a:t>Sample space </a:t>
                </a:r>
                <a:r>
                  <a:rPr lang="en-IN" dirty="0"/>
                  <a:t>of all possible outcomes - </a:t>
                </a:r>
                <a14:m>
                  <m:oMath xmlns:m="http://schemas.openxmlformats.org/officeDocument/2006/math">
                    <m:r>
                      <m:rPr>
                        <m:sty m:val="p"/>
                      </m:rPr>
                      <a:rPr lang="en-IN" b="0" i="0" smtClean="0">
                        <a:latin typeface="Cambria Math" panose="02040503050406030204" pitchFamily="18" charset="0"/>
                      </a:rPr>
                      <m:t>Ω</m:t>
                    </m:r>
                  </m:oMath>
                </a14:m>
                <a:endParaRPr lang="en-IN" b="0" dirty="0"/>
              </a:p>
              <a:p>
                <a:pPr lvl="3"/>
                <a:r>
                  <a:rPr lang="en-IN" b="1" dirty="0"/>
                  <a:t>Event space</a:t>
                </a:r>
                <a:r>
                  <a:rPr lang="en-IN" dirty="0"/>
                  <a:t> set of events/outcomes in the sample space - </a:t>
                </a:r>
                <a14:m>
                  <m:oMath xmlns:m="http://schemas.openxmlformats.org/officeDocument/2006/math">
                    <m:r>
                      <a:rPr lang="en-IN" b="0" i="1" smtClean="0">
                        <a:latin typeface="Cambria Math" panose="02040503050406030204" pitchFamily="18" charset="0"/>
                      </a:rPr>
                      <m:t>ℱ</m:t>
                    </m:r>
                  </m:oMath>
                </a14:m>
                <a:endParaRPr lang="en-IN" b="0" dirty="0"/>
              </a:p>
              <a:p>
                <a:pPr lvl="3"/>
                <a:r>
                  <a:rPr lang="en-IN" b="1" dirty="0"/>
                  <a:t>Probability function</a:t>
                </a:r>
                <a:r>
                  <a:rPr lang="en-IN" dirty="0"/>
                  <a:t>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 </m:t>
                    </m:r>
                  </m:oMath>
                </a14:m>
                <a:r>
                  <a:rPr lang="en-IN" dirty="0"/>
                  <a:t>Event probability in the event space – between 0 and 1</a:t>
                </a:r>
                <a:endParaRPr lang="en-IN" b="1" dirty="0"/>
              </a:p>
              <a:p>
                <a:pPr lvl="2"/>
                <a:r>
                  <a:rPr lang="en-IN" dirty="0"/>
                  <a:t>Represented by {</a:t>
                </a:r>
                <a14:m>
                  <m:oMath xmlns:m="http://schemas.openxmlformats.org/officeDocument/2006/math">
                    <m:r>
                      <m:rPr>
                        <m:sty m:val="p"/>
                      </m:rPr>
                      <a:rPr lang="en-IN" b="0" i="0" smtClean="0">
                        <a:latin typeface="Cambria Math" panose="02040503050406030204" pitchFamily="18" charset="0"/>
                      </a:rPr>
                      <m:t>Ω</m:t>
                    </m:r>
                    <m:r>
                      <a:rPr lang="en-IN" b="0" i="0" smtClean="0">
                        <a:latin typeface="Cambria Math" panose="02040503050406030204" pitchFamily="18" charset="0"/>
                      </a:rPr>
                      <m:t>, </m:t>
                    </m:r>
                    <m:r>
                      <a:rPr lang="en-IN" b="0" i="1" smtClean="0">
                        <a:latin typeface="Cambria Math" panose="02040503050406030204" pitchFamily="18" charset="0"/>
                      </a:rPr>
                      <m:t>ℱ</m:t>
                    </m:r>
                    <m:r>
                      <a:rPr lang="en-IN" b="0" i="1" smtClean="0">
                        <a:latin typeface="Cambria Math" panose="02040503050406030204" pitchFamily="18" charset="0"/>
                      </a:rPr>
                      <m:t>, </m:t>
                    </m:r>
                    <m:r>
                      <a:rPr lang="en-IN" b="0" i="1" smtClean="0">
                        <a:latin typeface="Cambria Math" panose="02040503050406030204" pitchFamily="18" charset="0"/>
                      </a:rPr>
                      <m:t>𝑃</m:t>
                    </m:r>
                  </m:oMath>
                </a14:m>
                <a:r>
                  <a:rPr lang="en-IN" dirty="0"/>
                  <a:t>}</a:t>
                </a:r>
              </a:p>
              <a:p>
                <a:r>
                  <a:rPr lang="en-IN" dirty="0"/>
                  <a:t>Strict sense stationarity</a:t>
                </a:r>
              </a:p>
              <a:p>
                <a:pPr lvl="1"/>
                <a:r>
                  <a:rPr lang="en-IN" dirty="0"/>
                  <a:t>Let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e>
                    </m:d>
                  </m:oMath>
                </a14:m>
                <a:r>
                  <a:rPr lang="en-IN" dirty="0"/>
                  <a:t> be a stochastic process</a:t>
                </a:r>
              </a:p>
              <a:p>
                <a:pPr lvl="1"/>
                <a:r>
                  <a:rPr lang="en-IN"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r>
                                  <a:rPr lang="en-IN" b="0" i="1" smtClean="0">
                                    <a:latin typeface="Cambria Math" panose="02040503050406030204" pitchFamily="18" charset="0"/>
                                  </a:rPr>
                                  <m:t>𝜏</m:t>
                                </m:r>
                              </m:sub>
                            </m:sSub>
                            <m:r>
                              <a:rPr lang="en-IN" b="0" i="1" smtClean="0">
                                <a:latin typeface="Cambria Math" panose="02040503050406030204" pitchFamily="18" charset="0"/>
                              </a:rPr>
                              <m:t>, </m:t>
                            </m:r>
                          </m:sub>
                        </m:sSub>
                        <m:sSub>
                          <m:sSubPr>
                            <m:ctrlPr>
                              <a:rPr lang="en-IN" i="1">
                                <a:latin typeface="Cambria Math" panose="02040503050406030204" pitchFamily="18" charset="0"/>
                              </a:rPr>
                            </m:ctrlPr>
                          </m:sSubPr>
                          <m:e>
                            <m:r>
                              <a:rPr lang="en-IN" i="1">
                                <a:latin typeface="Cambria Math" panose="02040503050406030204" pitchFamily="18" charset="0"/>
                              </a:rPr>
                              <m:t>𝑥</m:t>
                            </m:r>
                          </m:e>
                          <m:sub>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b="0" i="1" smtClean="0">
                                    <a:latin typeface="Cambria Math" panose="02040503050406030204" pitchFamily="18" charset="0"/>
                                  </a:rPr>
                                  <m:t>2</m:t>
                                </m:r>
                                <m:r>
                                  <a:rPr lang="en-IN" i="1">
                                    <a:latin typeface="Cambria Math" panose="02040503050406030204" pitchFamily="18" charset="0"/>
                                  </a:rPr>
                                  <m:t>+</m:t>
                                </m:r>
                                <m:r>
                                  <a:rPr lang="en-IN" i="1">
                                    <a:latin typeface="Cambria Math" panose="02040503050406030204" pitchFamily="18" charset="0"/>
                                  </a:rPr>
                                  <m:t>𝜏</m:t>
                                </m:r>
                              </m:sub>
                            </m:sSub>
                            <m:r>
                              <a:rPr lang="en-IN" i="1">
                                <a:latin typeface="Cambria Math" panose="02040503050406030204" pitchFamily="18" charset="0"/>
                              </a:rPr>
                              <m:t>, </m:t>
                            </m:r>
                          </m:sub>
                        </m:sSub>
                        <m:r>
                          <a:rPr lang="en-IN" b="0" i="1" smtClean="0">
                            <a:latin typeface="Cambria Math" panose="02040503050406030204" pitchFamily="18" charset="0"/>
                          </a:rPr>
                          <m:t>… , </m:t>
                        </m:r>
                        <m:sSub>
                          <m:sSubPr>
                            <m:ctrlPr>
                              <a:rPr lang="en-IN" i="1">
                                <a:latin typeface="Cambria Math" panose="02040503050406030204" pitchFamily="18" charset="0"/>
                              </a:rPr>
                            </m:ctrlPr>
                          </m:sSubPr>
                          <m:e>
                            <m:r>
                              <a:rPr lang="en-IN" i="1">
                                <a:latin typeface="Cambria Math" panose="02040503050406030204" pitchFamily="18" charset="0"/>
                              </a:rPr>
                              <m:t>𝑥</m:t>
                            </m:r>
                          </m:e>
                          <m:sub>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b="0" i="1" smtClean="0">
                                    <a:latin typeface="Cambria Math" panose="02040503050406030204" pitchFamily="18" charset="0"/>
                                  </a:rPr>
                                  <m:t>𝑛</m:t>
                                </m:r>
                                <m:r>
                                  <a:rPr lang="en-IN" i="1">
                                    <a:latin typeface="Cambria Math" panose="02040503050406030204" pitchFamily="18" charset="0"/>
                                  </a:rPr>
                                  <m:t>+</m:t>
                                </m:r>
                                <m:r>
                                  <a:rPr lang="en-IN" i="1">
                                    <a:latin typeface="Cambria Math" panose="02040503050406030204" pitchFamily="18" charset="0"/>
                                  </a:rPr>
                                  <m:t>𝜏</m:t>
                                </m:r>
                              </m:sub>
                            </m:sSub>
                            <m:r>
                              <a:rPr lang="en-IN" i="1">
                                <a:latin typeface="Cambria Math" panose="02040503050406030204" pitchFamily="18" charset="0"/>
                              </a:rPr>
                              <m:t>, </m:t>
                            </m:r>
                          </m:sub>
                        </m:sSub>
                      </m:e>
                    </m:d>
                    <m:r>
                      <a:rPr lang="en-IN" i="1">
                        <a:latin typeface="Cambria Math" panose="02040503050406030204" pitchFamily="18" charset="0"/>
                      </a:rPr>
                      <m:t> </m:t>
                    </m:r>
                  </m:oMath>
                </a14:m>
                <a:r>
                  <a:rPr lang="en-IN" dirty="0"/>
                  <a:t>represent cumulative distribution function of the unconditional joint distribution of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e>
                    </m:d>
                  </m:oMath>
                </a14:m>
                <a:r>
                  <a:rPr lang="en-IN" dirty="0"/>
                  <a:t> at times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𝜏</m:t>
                    </m:r>
                  </m:oMath>
                </a14:m>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𝜏</m:t>
                    </m:r>
                  </m:oMath>
                </a14:m>
                <a:r>
                  <a:rPr lang="en-IN" dirty="0"/>
                  <a:t>,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  </m:t>
                        </m:r>
                        <m:r>
                          <a:rPr lang="en-IN" i="1">
                            <a:latin typeface="Cambria Math" panose="02040503050406030204" pitchFamily="18" charset="0"/>
                          </a:rPr>
                          <m:t>𝑡</m:t>
                        </m:r>
                      </m:e>
                      <m:sub>
                        <m:r>
                          <a:rPr lang="en-IN" b="0" i="1" smtClean="0">
                            <a:latin typeface="Cambria Math" panose="02040503050406030204" pitchFamily="18" charset="0"/>
                          </a:rPr>
                          <m:t>𝑛</m:t>
                        </m:r>
                      </m:sub>
                    </m:sSub>
                    <m:r>
                      <a:rPr lang="en-IN" i="1">
                        <a:latin typeface="Cambria Math" panose="02040503050406030204" pitchFamily="18" charset="0"/>
                      </a:rPr>
                      <m:t>+</m:t>
                    </m:r>
                    <m:r>
                      <a:rPr lang="en-IN" i="1">
                        <a:latin typeface="Cambria Math" panose="02040503050406030204" pitchFamily="18" charset="0"/>
                      </a:rPr>
                      <m:t>𝜏</m:t>
                    </m:r>
                  </m:oMath>
                </a14:m>
                <a:endParaRPr lang="en-IN" dirty="0"/>
              </a:p>
              <a:p>
                <a:pPr lvl="1"/>
                <a:r>
                  <a:rPr lang="en-IN" dirty="0"/>
                  <a:t>Then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r>
                      <a:rPr lang="en-IN" b="0" i="1" smtClean="0">
                        <a:latin typeface="Cambria Math" panose="02040503050406030204" pitchFamily="18" charset="0"/>
                      </a:rPr>
                      <m:t>}</m:t>
                    </m:r>
                  </m:oMath>
                </a14:m>
                <a:r>
                  <a:rPr lang="en-IN" dirty="0"/>
                  <a:t> is said to be strictly stationary or strict sense stationary if: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r>
                                  <a:rPr lang="en-IN" b="0" i="1" smtClean="0">
                                    <a:latin typeface="Cambria Math" panose="02040503050406030204" pitchFamily="18" charset="0"/>
                                  </a:rPr>
                                  <m:t>𝜏</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r>
                                  <a:rPr lang="en-IN" b="0" i="1" smtClean="0">
                                    <a:latin typeface="Cambria Math" panose="02040503050406030204" pitchFamily="18" charset="0"/>
                                  </a:rPr>
                                  <m:t>𝜏</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𝜏</m:t>
                                </m:r>
                              </m:sub>
                            </m:sSub>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𝑥</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𝑛</m:t>
                                </m:r>
                              </m:sub>
                            </m:sSub>
                          </m:sub>
                        </m:sSub>
                      </m:e>
                    </m:d>
                  </m:oMath>
                </a14:m>
                <a:r>
                  <a:rPr lang="en-IN" dirty="0"/>
                  <a:t> for all </a:t>
                </a:r>
                <a14:m>
                  <m:oMath xmlns:m="http://schemas.openxmlformats.org/officeDocument/2006/math">
                    <m:r>
                      <a:rPr lang="en-IN" b="0" i="1" smtClean="0">
                        <a:latin typeface="Cambria Math" panose="02040503050406030204" pitchFamily="18" charset="0"/>
                      </a:rPr>
                      <m:t>𝜏</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2, </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𝑡</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rPr>
                      <m:t>ℝ</m:t>
                    </m:r>
                  </m:oMath>
                </a14:m>
                <a:r>
                  <a:rPr lang="en-IN" dirty="0"/>
                  <a:t> and for all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ℕ</m:t>
                    </m:r>
                    <m:r>
                      <a:rPr lang="en-IN" b="0" i="1" smtClean="0">
                        <a:latin typeface="Cambria Math" panose="02040503050406030204" pitchFamily="18" charset="0"/>
                      </a:rPr>
                      <m:t>&gt;0</m:t>
                    </m:r>
                  </m:oMath>
                </a14:m>
                <a:endParaRPr lang="en-IN" b="0" dirty="0"/>
              </a:p>
              <a:p>
                <a:pPr lvl="2"/>
                <a:r>
                  <a:rPr lang="en-IN" dirty="0"/>
                  <a:t>Since </a:t>
                </a:r>
                <a14:m>
                  <m:oMath xmlns:m="http://schemas.openxmlformats.org/officeDocument/2006/math">
                    <m:r>
                      <a:rPr lang="en-IN" b="0" i="1" smtClean="0">
                        <a:latin typeface="Cambria Math" panose="02040503050406030204" pitchFamily="18" charset="0"/>
                      </a:rPr>
                      <m:t>𝜏</m:t>
                    </m:r>
                  </m:oMath>
                </a14:m>
                <a:r>
                  <a:rPr lang="en-IN" dirty="0"/>
                  <a:t> does not affect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r>
                      <a:rPr lang="en-IN" b="0" i="1" smtClean="0">
                        <a:latin typeface="Cambria Math" panose="02040503050406030204" pitchFamily="18" charset="0"/>
                      </a:rPr>
                      <m:t>(.)</m:t>
                    </m:r>
                  </m:oMath>
                </a14:m>
                <a:r>
                  <a:rPr lang="en-IN" dirty="0"/>
                  <a:t>,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𝐹</m:t>
                        </m:r>
                      </m:e>
                      <m:sub>
                        <m:r>
                          <a:rPr lang="en-IN" b="0" i="1" dirty="0" smtClean="0">
                            <a:latin typeface="Cambria Math" panose="02040503050406030204" pitchFamily="18" charset="0"/>
                          </a:rPr>
                          <m:t>𝑋</m:t>
                        </m:r>
                      </m:sub>
                    </m:sSub>
                  </m:oMath>
                </a14:m>
                <a:r>
                  <a:rPr lang="en-IN" dirty="0"/>
                  <a:t> is not a function of time </a:t>
                </a:r>
              </a:p>
            </p:txBody>
          </p:sp>
        </mc:Choice>
        <mc:Fallback xmlns="">
          <p:sp>
            <p:nvSpPr>
              <p:cNvPr id="3" name="Content Placeholder 2">
                <a:extLst>
                  <a:ext uri="{FF2B5EF4-FFF2-40B4-BE49-F238E27FC236}">
                    <a16:creationId xmlns:a16="http://schemas.microsoft.com/office/drawing/2014/main" id="{F5D64872-607E-FF83-9C81-36ACC349A84D}"/>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spTree>
    <p:extLst>
      <p:ext uri="{BB962C8B-B14F-4D97-AF65-F5344CB8AC3E}">
        <p14:creationId xmlns:p14="http://schemas.microsoft.com/office/powerpoint/2010/main" val="229580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2E91-8205-22CA-DB70-D82117EE9389}"/>
              </a:ext>
            </a:extLst>
          </p:cNvPr>
          <p:cNvSpPr>
            <a:spLocks noGrp="1"/>
          </p:cNvSpPr>
          <p:nvPr>
            <p:ph type="title"/>
          </p:nvPr>
        </p:nvSpPr>
        <p:spPr/>
        <p:txBody>
          <a:bodyPr/>
          <a:lstStyle/>
          <a:p>
            <a:r>
              <a:rPr lang="en-IN" dirty="0"/>
              <a:t>Auto-correlation, Cross Correlation and Power Spectral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025DF4-AC1D-BCF1-008B-7049BE58E9E6}"/>
                  </a:ext>
                </a:extLst>
              </p:cNvPr>
              <p:cNvSpPr>
                <a:spLocks noGrp="1"/>
              </p:cNvSpPr>
              <p:nvPr>
                <p:ph sz="quarter" idx="10"/>
              </p:nvPr>
            </p:nvSpPr>
            <p:spPr/>
            <p:txBody>
              <a:bodyPr>
                <a:normAutofit fontScale="85000" lnSpcReduction="20000"/>
              </a:bodyPr>
              <a:lstStyle/>
              <a:p>
                <a:r>
                  <a:rPr lang="en-IN" dirty="0"/>
                  <a:t>Correlation</a:t>
                </a:r>
              </a:p>
              <a:p>
                <a:pPr lvl="1"/>
                <a:r>
                  <a:rPr lang="en-IN" dirty="0"/>
                  <a:t>If X,Y are two complex-valued random variables, the correlation between these two random variables is defined as </a:t>
                </a:r>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r>
                      <a:rPr lang="en-IN" b="0" i="1" smtClean="0">
                        <a:latin typeface="Cambria Math" panose="02040503050406030204" pitchFamily="18" charset="0"/>
                      </a:rPr>
                      <m:t>𝑋</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𝑌</m:t>
                        </m:r>
                      </m:e>
                      <m:sup>
                        <m:r>
                          <a:rPr lang="en-IN" b="0" i="1" smtClean="0">
                            <a:latin typeface="Cambria Math" panose="02040503050406030204" pitchFamily="18" charset="0"/>
                          </a:rPr>
                          <m:t>∗</m:t>
                        </m:r>
                      </m:sup>
                    </m:sSup>
                    <m:r>
                      <a:rPr lang="en-IN" b="0" i="1" smtClean="0">
                        <a:latin typeface="Cambria Math" panose="02040503050406030204" pitchFamily="18" charset="0"/>
                      </a:rPr>
                      <m:t>}</m:t>
                    </m:r>
                  </m:oMath>
                </a14:m>
                <a:endParaRPr lang="en-IN" dirty="0"/>
              </a:p>
              <a:p>
                <a:pPr lvl="1"/>
                <a:r>
                  <a:rPr lang="en-IN" dirty="0"/>
                  <a:t>A higher correlation between X,Y indicate a higher degree of similarity between the values assumed by these random variables</a:t>
                </a:r>
              </a:p>
              <a:p>
                <a:pPr lvl="1"/>
                <a:r>
                  <a:rPr lang="en-IN" dirty="0"/>
                  <a:t>Degree/strength of the correlation can be measured by correlation coefficient </a:t>
                </a:r>
                <a14:m>
                  <m:oMath xmlns:m="http://schemas.openxmlformats.org/officeDocument/2006/math">
                    <m:r>
                      <a:rPr lang="en-IN" b="0" i="1" smtClean="0">
                        <a:latin typeface="Cambria Math" panose="02040503050406030204" pitchFamily="18" charset="0"/>
                      </a:rPr>
                      <m:t>−1≤</m:t>
                    </m:r>
                    <m:r>
                      <a:rPr lang="en-IN" b="0" i="1" smtClean="0">
                        <a:latin typeface="Cambria Math" panose="02040503050406030204" pitchFamily="18" charset="0"/>
                      </a:rPr>
                      <m:t>𝑅</m:t>
                    </m:r>
                    <m:r>
                      <a:rPr lang="en-IN" b="0" i="1" smtClean="0">
                        <a:latin typeface="Cambria Math" panose="02040503050406030204" pitchFamily="18" charset="0"/>
                      </a:rPr>
                      <m:t>≤1</m:t>
                    </m:r>
                  </m:oMath>
                </a14:m>
                <a:endParaRPr lang="en-IN" dirty="0"/>
              </a:p>
              <a:p>
                <a:pPr lvl="1"/>
                <a:r>
                  <a:rPr lang="en-IN" dirty="0"/>
                  <a:t>A positive correlation coefficient</a:t>
                </a:r>
              </a:p>
              <a:p>
                <a:pPr lvl="2"/>
                <a:r>
                  <a:rPr lang="en-IN" dirty="0"/>
                  <a:t>As one variable increases, the other variable also tends to increase</a:t>
                </a:r>
              </a:p>
              <a:p>
                <a:pPr lvl="1"/>
                <a:r>
                  <a:rPr lang="en-IN" dirty="0"/>
                  <a:t>A negative correlation coefficient</a:t>
                </a:r>
              </a:p>
              <a:p>
                <a:pPr lvl="2"/>
                <a:r>
                  <a:rPr lang="en-IN" dirty="0"/>
                  <a:t>As one variable increases, the other variable tends decreases</a:t>
                </a:r>
              </a:p>
              <a:p>
                <a:pPr lvl="1"/>
                <a:r>
                  <a:rPr lang="en-IN" dirty="0"/>
                  <a:t>Zero correlation coefficient</a:t>
                </a:r>
              </a:p>
              <a:p>
                <a:pPr lvl="2"/>
                <a:r>
                  <a:rPr lang="en-IN" dirty="0"/>
                  <a:t>No relationship between the variables</a:t>
                </a:r>
              </a:p>
              <a:p>
                <a:r>
                  <a:rPr lang="en-IN" dirty="0"/>
                  <a:t>Auto-correlation or serial correlation</a:t>
                </a:r>
              </a:p>
              <a:p>
                <a:pPr lvl="1"/>
                <a:r>
                  <a:rPr lang="en-IN" dirty="0"/>
                  <a:t>Degree to which a time series is correlated with itself over time</a:t>
                </a:r>
              </a:p>
              <a:p>
                <a:pPr lvl="1"/>
                <a:r>
                  <a:rPr lang="en-IN" dirty="0"/>
                  <a:t>Measure of how the values of a variable at different time points are related to each other</a:t>
                </a:r>
              </a:p>
              <a:p>
                <a:pPr lvl="1"/>
                <a:r>
                  <a:rPr lang="en-IN" dirty="0"/>
                  <a:t>Autocorrelation is commonly used in time series analysis to detect patterns and trends in data</a:t>
                </a:r>
              </a:p>
              <a:p>
                <a:r>
                  <a:rPr lang="en-IN" dirty="0"/>
                  <a:t>Cross Correlation</a:t>
                </a:r>
              </a:p>
              <a:p>
                <a:pPr lvl="1"/>
                <a:r>
                  <a:rPr lang="en-IN" dirty="0"/>
                  <a:t>Degree of similarity between two time series or between two signals at different lags or time intervals</a:t>
                </a:r>
              </a:p>
              <a:p>
                <a:r>
                  <a:rPr lang="en-IN" dirty="0"/>
                  <a:t>Power spectral density</a:t>
                </a:r>
              </a:p>
              <a:p>
                <a:pPr lvl="1"/>
                <a:r>
                  <a:rPr lang="en-IN" dirty="0"/>
                  <a:t>PSD is calculated using the Fourier transform of a signal or time series</a:t>
                </a:r>
              </a:p>
              <a:p>
                <a:pPr lvl="1"/>
                <a:r>
                  <a:rPr lang="en-IN" dirty="0"/>
                  <a:t>PSD is usually plotted with frequency on x-axis and power or energy on y-axis</a:t>
                </a:r>
              </a:p>
            </p:txBody>
          </p:sp>
        </mc:Choice>
        <mc:Fallback xmlns="">
          <p:sp>
            <p:nvSpPr>
              <p:cNvPr id="3" name="Content Placeholder 2">
                <a:extLst>
                  <a:ext uri="{FF2B5EF4-FFF2-40B4-BE49-F238E27FC236}">
                    <a16:creationId xmlns:a16="http://schemas.microsoft.com/office/drawing/2014/main" id="{7D025DF4-AC1D-BCF1-008B-7049BE58E9E6}"/>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5177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AF8A-8C84-AA68-3DE1-AAAC249BC7DC}"/>
              </a:ext>
            </a:extLst>
          </p:cNvPr>
          <p:cNvSpPr>
            <a:spLocks noGrp="1"/>
          </p:cNvSpPr>
          <p:nvPr>
            <p:ph type="title"/>
          </p:nvPr>
        </p:nvSpPr>
        <p:spPr/>
        <p:txBody>
          <a:bodyPr/>
          <a:lstStyle/>
          <a:p>
            <a:r>
              <a:rPr lang="en-IN" dirty="0"/>
              <a:t>PSD of Random Process and White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408D1-0541-39D6-88CA-14C48BB399CE}"/>
                  </a:ext>
                </a:extLst>
              </p:cNvPr>
              <p:cNvSpPr>
                <a:spLocks noGrp="1"/>
              </p:cNvSpPr>
              <p:nvPr>
                <p:ph sz="quarter" idx="10"/>
              </p:nvPr>
            </p:nvSpPr>
            <p:spPr/>
            <p:txBody>
              <a:bodyPr>
                <a:normAutofit fontScale="92500" lnSpcReduction="20000"/>
              </a:bodyPr>
              <a:lstStyle/>
              <a:p>
                <a:r>
                  <a:rPr lang="en-IN" dirty="0"/>
                  <a:t>One of the important tools to characterize a random process is the power spectral density</a:t>
                </a:r>
              </a:p>
              <a:p>
                <a:r>
                  <a:rPr lang="en-IN" dirty="0"/>
                  <a:t>PSD of a random process depicts the distribution of power/energy across different frequencies in the spectrum</a:t>
                </a:r>
              </a:p>
              <a:p>
                <a:r>
                  <a:rPr lang="en-IN" dirty="0"/>
                  <a:t>PSD of a random process is derived from the auto-correlation function</a:t>
                </a:r>
              </a:p>
              <a:p>
                <a:r>
                  <a:rPr lang="en-IN" dirty="0"/>
                  <a:t>Auto-correlation of Random Process </a:t>
                </a:r>
              </a:p>
              <a:p>
                <a:pPr lvl="1"/>
                <a:r>
                  <a:rPr lang="en-IN" dirty="0"/>
                  <a:t>Two samples of noise at time k is </a:t>
                </a:r>
                <a14:m>
                  <m:oMath xmlns:m="http://schemas.openxmlformats.org/officeDocument/2006/math">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 </m:t>
                    </m:r>
                  </m:oMath>
                </a14:m>
                <a:r>
                  <a:rPr lang="en-IN" dirty="0"/>
                  <a:t>and time (</a:t>
                </a:r>
                <a:r>
                  <a:rPr lang="en-IN" dirty="0" err="1"/>
                  <a:t>n+l</a:t>
                </a:r>
                <a:r>
                  <a:rPr lang="en-IN" dirty="0"/>
                  <a:t>) is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r>
                  <a:rPr lang="en-IN" dirty="0"/>
                  <a:t> a lag of l from k</a:t>
                </a:r>
              </a:p>
              <a:p>
                <a:pPr lvl="1"/>
                <a:r>
                  <a:rPr lang="en-IN" dirty="0"/>
                  <a:t>The correlation between these two samples i.e. the expected value of </a:t>
                </a:r>
                <a14:m>
                  <m:oMath xmlns:m="http://schemas.openxmlformats.org/officeDocument/2006/math">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 </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e>
                    </m:d>
                  </m:oMath>
                </a14:m>
                <a:endParaRPr lang="en-IN" b="0" dirty="0"/>
              </a:p>
              <a:p>
                <a:pPr lvl="1"/>
                <a:r>
                  <a:rPr lang="en-IN" dirty="0"/>
                  <a:t>If the correlation depends only on lag l and does not depend on the time instant k, such a random process is known as </a:t>
                </a:r>
                <a:r>
                  <a:rPr lang="en-IN" i="1" dirty="0"/>
                  <a:t>Wide Sense Stationary Random Process</a:t>
                </a:r>
              </a:p>
              <a:p>
                <a:r>
                  <a:rPr lang="en-IN" dirty="0"/>
                  <a:t>White Gaussian Noise </a:t>
                </a:r>
              </a:p>
              <a:p>
                <a:pPr lvl="1"/>
                <a:r>
                  <a:rPr lang="en-IN" dirty="0"/>
                  <a:t>Typically the </a:t>
                </a:r>
                <a:r>
                  <a:rPr lang="en-IN" i="1" dirty="0"/>
                  <a:t>white noise </a:t>
                </a:r>
                <a:r>
                  <a:rPr lang="en-IN" dirty="0"/>
                  <a:t>is a wide sense stationary random process</a:t>
                </a:r>
              </a:p>
              <a:p>
                <a:pPr lvl="1"/>
                <a:r>
                  <a:rPr lang="en-IN" dirty="0"/>
                  <a:t>Particularly for white noise, </a:t>
                </a:r>
                <a:r>
                  <a:rPr lang="en-IN" b="1" dirty="0"/>
                  <a:t>the auto-correlation is simply an impulse </a:t>
                </a:r>
                <a:r>
                  <a:rPr lang="en-IN" dirty="0"/>
                  <a:t>-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𝑛𝑛</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oMath>
                </a14:m>
                <a:endParaRPr lang="en-IN" b="0" dirty="0"/>
              </a:p>
              <a:p>
                <a:pPr lvl="1"/>
                <a:r>
                  <a:rPr lang="en-IN" dirty="0"/>
                  <a:t>Any two samples of white noise are un-correlated and coupled with the fact these are Gaussian which means these are independent noise samples- IID – independent identically distributed samples</a:t>
                </a:r>
              </a:p>
              <a:p>
                <a:pPr lvl="1"/>
                <a:r>
                  <a:rPr lang="en-IN" dirty="0"/>
                  <a:t>When we take the Fourier transform of white noise auto-correlation function we get the PSD</a:t>
                </a:r>
              </a:p>
              <a:p>
                <a:pPr lvl="1"/>
                <a:r>
                  <a:rPr lang="en-IN" dirty="0"/>
                  <a:t>The PSD of white noise i.e. Fourier transform of an impulse is flat across entire frequency spectrum -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oMath>
                </a14:m>
                <a:endParaRPr lang="en-IN" dirty="0"/>
              </a:p>
              <a:p>
                <a:pPr marL="457200" lvl="1" indent="0">
                  <a:buNone/>
                </a:pPr>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8D1408D1-0541-39D6-88CA-14C48BB399CE}"/>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spTree>
    <p:extLst>
      <p:ext uri="{BB962C8B-B14F-4D97-AF65-F5344CB8AC3E}">
        <p14:creationId xmlns:p14="http://schemas.microsoft.com/office/powerpoint/2010/main" val="30498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AF639-3B24-897E-FC76-1771399353D9}"/>
              </a:ext>
            </a:extLst>
          </p:cNvPr>
          <p:cNvSpPr>
            <a:spLocks noGrp="1"/>
          </p:cNvSpPr>
          <p:nvPr>
            <p:ph type="title"/>
          </p:nvPr>
        </p:nvSpPr>
        <p:spPr/>
        <p:txBody>
          <a:bodyPr/>
          <a:lstStyle/>
          <a:p>
            <a:r>
              <a:rPr lang="en-IN" dirty="0"/>
              <a:t>Notes – Power of a Signal and PSD of White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708E0C-0EB8-6267-D164-516C5010A5A7}"/>
                  </a:ext>
                </a:extLst>
              </p:cNvPr>
              <p:cNvSpPr>
                <a:spLocks noGrp="1"/>
              </p:cNvSpPr>
              <p:nvPr>
                <p:ph sz="quarter" idx="10"/>
              </p:nvPr>
            </p:nvSpPr>
            <p:spPr/>
            <p:txBody>
              <a:bodyPr>
                <a:normAutofit lnSpcReduction="10000"/>
              </a:bodyPr>
              <a:lstStyle/>
              <a:p>
                <a:r>
                  <a:rPr lang="en-IN" dirty="0"/>
                  <a:t>Power of a signal</a:t>
                </a:r>
              </a:p>
              <a:p>
                <a:pPr lvl="1"/>
                <a:r>
                  <a:rPr lang="en-IN" dirty="0"/>
                  <a:t>Measure of the amount of energy in the signal</a:t>
                </a:r>
              </a:p>
              <a:p>
                <a:pPr lvl="1"/>
                <a:r>
                  <a:rPr lang="en-IN" dirty="0"/>
                  <a:t>Commonly computed as mean squared value of the signal over a given interval</a:t>
                </a:r>
              </a:p>
              <a:p>
                <a:pPr lvl="1"/>
                <a:r>
                  <a:rPr lang="en-IN" dirty="0"/>
                  <a:t>The power P of continuous signa x(t) over the interval [t1, t2]</a:t>
                </a:r>
              </a:p>
              <a:p>
                <a:pPr lvl="2"/>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den>
                    </m:f>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𝑡</m:t>
                            </m:r>
                          </m:e>
                          <m:sub>
                            <m:r>
                              <m:rPr>
                                <m:brk m:alnAt="24"/>
                              </m:rPr>
                              <a:rPr lang="en-IN" b="0" i="1" smtClean="0">
                                <a:latin typeface="Cambria Math" panose="02040503050406030204" pitchFamily="18" charset="0"/>
                              </a:rPr>
                              <m:t>1</m:t>
                            </m:r>
                          </m:sub>
                        </m:sSub>
                      </m:sub>
                      <m:sup>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 </m:t>
                    </m:r>
                    <m:r>
                      <a:rPr lang="en-IN" b="0" i="1" smtClean="0">
                        <a:latin typeface="Cambria Math" panose="02040503050406030204" pitchFamily="18" charset="0"/>
                      </a:rPr>
                      <m:t>𝑟𝑒𝑝𝑟𝑒𝑠𝑒𝑛𝑡𝑠</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𝑚𝑎𝑔𝑛𝑖𝑡𝑢𝑑𝑒</m:t>
                    </m:r>
                    <m:r>
                      <a:rPr lang="en-IN" b="0" i="1" smtClean="0">
                        <a:latin typeface="Cambria Math" panose="02040503050406030204" pitchFamily="18" charset="0"/>
                      </a:rPr>
                      <m:t> </m:t>
                    </m:r>
                    <m:r>
                      <a:rPr lang="en-IN" b="0" i="1" smtClean="0">
                        <a:latin typeface="Cambria Math" panose="02040503050406030204" pitchFamily="18" charset="0"/>
                      </a:rPr>
                      <m:t>𝑠𝑞𝑢𝑎𝑟𝑒𝑑</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𝑡𝑖𝑚𝑒</m:t>
                    </m:r>
                    <m:r>
                      <a:rPr lang="en-IN" b="0" i="1" smtClean="0">
                        <a:latin typeface="Cambria Math" panose="02040503050406030204" pitchFamily="18" charset="0"/>
                      </a:rPr>
                      <m:t> </m:t>
                    </m:r>
                    <m:r>
                      <a:rPr lang="en-IN" b="0" i="1" smtClean="0">
                        <a:latin typeface="Cambria Math" panose="02040503050406030204" pitchFamily="18" charset="0"/>
                      </a:rPr>
                      <m:t>𝑡</m:t>
                    </m:r>
                  </m:oMath>
                </a14:m>
                <a:endParaRPr lang="en-IN" dirty="0"/>
              </a:p>
              <a:p>
                <a:pPr lvl="1"/>
                <a:r>
                  <a:rPr lang="en-IN" dirty="0"/>
                  <a:t>The power of a signal is closely related to its variance which is how much the signal values deviate from their mean value</a:t>
                </a:r>
              </a:p>
              <a:p>
                <a:pPr lvl="1"/>
                <a:r>
                  <a:rPr lang="en-IN" dirty="0"/>
                  <a:t>The variance of a continuous signal x(t) over an interval [t1,t2] is defined as</a:t>
                </a:r>
              </a:p>
              <a:p>
                <a:pPr lvl="2"/>
                <a14:m>
                  <m:oMath xmlns:m="http://schemas.openxmlformats.org/officeDocument/2006/math">
                    <m:r>
                      <a:rPr lang="en-IN" b="0" i="1" smtClean="0">
                        <a:latin typeface="Cambria Math" panose="02040503050406030204" pitchFamily="18" charset="0"/>
                      </a:rPr>
                      <m:t>𝑉𝑎𝑟</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den>
                    </m:f>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𝑡</m:t>
                            </m:r>
                          </m:e>
                          <m:sub>
                            <m:r>
                              <m:rPr>
                                <m:brk m:alnAt="24"/>
                              </m:rPr>
                              <a:rPr lang="en-IN" b="0" i="1" smtClean="0">
                                <a:latin typeface="Cambria Math" panose="02040503050406030204" pitchFamily="18" charset="0"/>
                              </a:rPr>
                              <m:t>1</m:t>
                            </m:r>
                          </m:sub>
                        </m:sSub>
                      </m:sub>
                      <m:sup>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sup>
                      <m:e>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𝜇</m:t>
                                </m:r>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r>
                      <a:rPr lang="en-IN" b="0" i="1" smtClean="0">
                        <a:latin typeface="Cambria Math" panose="02040503050406030204" pitchFamily="18" charset="0"/>
                      </a:rPr>
                      <m:t> −</m:t>
                    </m:r>
                    <m:r>
                      <a:rPr lang="en-IN" b="0" i="1" smtClean="0">
                        <a:latin typeface="Cambria Math" panose="02040503050406030204" pitchFamily="18" charset="0"/>
                      </a:rPr>
                      <m:t>𝜇</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𝑚𝑒𝑎𝑛</m:t>
                    </m:r>
                    <m:r>
                      <a:rPr lang="en-IN" b="0" i="1" smtClean="0">
                        <a:latin typeface="Cambria Math" panose="02040503050406030204" pitchFamily="18" charset="0"/>
                      </a:rPr>
                      <m:t>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r>
                      <a:rPr lang="en-IN" b="0" i="1" smtClean="0">
                        <a:latin typeface="Cambria Math" panose="02040503050406030204" pitchFamily="18" charset="0"/>
                      </a:rPr>
                      <m:t> </m:t>
                    </m:r>
                    <m:r>
                      <a:rPr lang="en-IN" b="0" i="1" smtClean="0">
                        <a:latin typeface="Cambria Math" panose="02040503050406030204" pitchFamily="18" charset="0"/>
                      </a:rPr>
                      <m:t>𝑜𝑣𝑒𝑟</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r>
                      <a:rPr lang="en-IN" b="0" i="1" smtClean="0">
                        <a:latin typeface="Cambria Math" panose="02040503050406030204" pitchFamily="18" charset="0"/>
                      </a:rPr>
                      <m:t> </m:t>
                    </m:r>
                    <m:r>
                      <a:rPr lang="en-IN" b="0" i="1" smtClean="0">
                        <a:latin typeface="Cambria Math" panose="02040503050406030204" pitchFamily="18" charset="0"/>
                      </a:rPr>
                      <m:t>𝑖𝑛𝑡𝑒𝑟𝑣𝑎𝑙</m:t>
                    </m:r>
                  </m:oMath>
                </a14:m>
                <a:endParaRPr lang="en-IN" dirty="0"/>
              </a:p>
              <a:p>
                <a:pPr lvl="1"/>
                <a:r>
                  <a:rPr lang="en-IN" dirty="0"/>
                  <a:t>Why the power of a signal is equal to its variance, let’s use the following property of variance</a:t>
                </a:r>
              </a:p>
              <a:p>
                <a:pPr lvl="2"/>
                <a14:m>
                  <m:oMath xmlns:m="http://schemas.openxmlformats.org/officeDocument/2006/math">
                    <m:r>
                      <a:rPr lang="en-IN" b="0" i="1" smtClean="0">
                        <a:latin typeface="Cambria Math" panose="02040503050406030204" pitchFamily="18" charset="0"/>
                      </a:rPr>
                      <m:t>𝑉𝑎𝑟</m:t>
                    </m:r>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r>
                      <a:rPr lang="en-IN" b="0" i="1" smtClean="0">
                        <a:latin typeface="Cambria Math" panose="02040503050406030204" pitchFamily="18" charset="0"/>
                      </a:rPr>
                      <m:t> −</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𝑒𝑥𝑝𝑒𝑐𝑡𝑎𝑡𝑖𝑜𝑛</m:t>
                    </m:r>
                    <m:r>
                      <a:rPr lang="en-IN" b="0" i="1" smtClean="0">
                        <a:latin typeface="Cambria Math" panose="02040503050406030204" pitchFamily="18" charset="0"/>
                      </a:rPr>
                      <m:t> </m:t>
                    </m:r>
                    <m:r>
                      <a:rPr lang="en-IN" b="0" i="1" smtClean="0">
                        <a:latin typeface="Cambria Math" panose="02040503050406030204" pitchFamily="18" charset="0"/>
                      </a:rPr>
                      <m:t>𝑜𝑝𝑒𝑟𝑎𝑡𝑜𝑟</m:t>
                    </m:r>
                  </m:oMath>
                </a14:m>
                <a:endParaRPr lang="en-IN" b="0" dirty="0"/>
              </a:p>
              <a:p>
                <a:pPr lvl="2"/>
                <a:r>
                  <a:rPr lang="en-IN" dirty="0"/>
                  <a:t>If the signal x(t) has zero mean i.e.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m:t>
                    </m:r>
                  </m:oMath>
                </a14:m>
                <a:r>
                  <a:rPr lang="en-IN" dirty="0"/>
                  <a:t>, then </a:t>
                </a:r>
                <a14:m>
                  <m:oMath xmlns:m="http://schemas.openxmlformats.org/officeDocument/2006/math">
                    <m:r>
                      <a:rPr lang="en-IN" b="0" i="1" smtClean="0">
                        <a:latin typeface="Cambria Math" panose="02040503050406030204" pitchFamily="18" charset="0"/>
                      </a:rPr>
                      <m:t>𝑉𝑎𝑟</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e>
                    </m:d>
                    <m:r>
                      <a:rPr lang="en-IN" b="0" i="1" smtClean="0">
                        <a:latin typeface="Cambria Math" panose="02040503050406030204" pitchFamily="18" charset="0"/>
                      </a:rPr>
                      <m:t>−0=</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IN" dirty="0"/>
              </a:p>
              <a:p>
                <a:pPr lvl="1"/>
                <a:r>
                  <a:rPr lang="en-IN" dirty="0"/>
                  <a:t>In other words, the variance of a zero mean signal is equal to the expected value of the signal’s magnitude squared</a:t>
                </a:r>
              </a:p>
              <a:p>
                <a:pPr lvl="1"/>
                <a:r>
                  <a:rPr lang="en-IN" dirty="0"/>
                  <a:t>For a signal with non-zero mean, the power can be obtained by subtracting the mean value of the signal before computing the mean squared value</a:t>
                </a:r>
              </a:p>
            </p:txBody>
          </p:sp>
        </mc:Choice>
        <mc:Fallback xmlns="">
          <p:sp>
            <p:nvSpPr>
              <p:cNvPr id="3" name="Content Placeholder 2">
                <a:extLst>
                  <a:ext uri="{FF2B5EF4-FFF2-40B4-BE49-F238E27FC236}">
                    <a16:creationId xmlns:a16="http://schemas.microsoft.com/office/drawing/2014/main" id="{F5708E0C-0EB8-6267-D164-516C5010A5A7}"/>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57201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92500" lnSpcReduction="20000"/>
              </a:bodyPr>
              <a:lstStyle/>
              <a:p>
                <a:r>
                  <a:rPr lang="en-IN" dirty="0"/>
                  <a:t>Power Signal</a:t>
                </a:r>
              </a:p>
              <a:p>
                <a:pPr lvl="1"/>
                <a:r>
                  <a:rPr lang="en-IN" dirty="0"/>
                  <a:t>A signal is said to be power signal if its average power is finite i.e. </a:t>
                </a:r>
                <a14:m>
                  <m:oMath xmlns:m="http://schemas.openxmlformats.org/officeDocument/2006/math">
                    <m:r>
                      <a:rPr lang="en-IN" b="0" i="1" smtClean="0">
                        <a:latin typeface="Cambria Math" panose="02040503050406030204" pitchFamily="18" charset="0"/>
                      </a:rPr>
                      <m:t>0&lt;</m:t>
                    </m:r>
                    <m:r>
                      <a:rPr lang="en-IN" b="0" i="1" smtClean="0">
                        <a:latin typeface="Cambria Math" panose="02040503050406030204" pitchFamily="18" charset="0"/>
                      </a:rPr>
                      <m:t>𝑃</m:t>
                    </m:r>
                    <m:r>
                      <a:rPr lang="en-IN" b="0" i="1" smtClean="0">
                        <a:latin typeface="Cambria Math" panose="02040503050406030204" pitchFamily="18" charset="0"/>
                      </a:rPr>
                      <m:t>&lt;∞</m:t>
                    </m:r>
                  </m:oMath>
                </a14:m>
                <a:endParaRPr lang="en-IN" b="0" dirty="0"/>
              </a:p>
              <a:p>
                <a:pPr lvl="1"/>
                <a:r>
                  <a:rPr lang="en-IN" dirty="0"/>
                  <a:t>Total energy is </a:t>
                </a:r>
                <a14:m>
                  <m:oMath xmlns:m="http://schemas.openxmlformats.org/officeDocument/2006/math">
                    <m:r>
                      <a:rPr lang="en-IN" b="0" i="1" smtClean="0">
                        <a:latin typeface="Cambria Math" panose="02040503050406030204" pitchFamily="18" charset="0"/>
                      </a:rPr>
                      <m:t>∞</m:t>
                    </m:r>
                  </m:oMath>
                </a14:m>
                <a:endParaRPr lang="en-IN" b="0" dirty="0"/>
              </a:p>
              <a:p>
                <a:pPr lvl="1"/>
                <a:r>
                  <a:rPr lang="en-IN" dirty="0"/>
                  <a:t>Periodic signals are examples of power signals</a:t>
                </a:r>
              </a:p>
              <a:p>
                <a:pPr lvl="1"/>
                <a:r>
                  <a:rPr lang="en-GB" dirty="0"/>
                  <a:t>The average power of a signal is defined as the mean power dissipated by the signal such as voltage or current in a unit resistance over a period</a:t>
                </a:r>
                <a:endParaRPr lang="en-IN" dirty="0"/>
              </a:p>
              <a:p>
                <a:r>
                  <a:rPr lang="en-IN" dirty="0"/>
                  <a:t>Energy Signal</a:t>
                </a:r>
              </a:p>
              <a:p>
                <a:pPr lvl="1"/>
                <a:r>
                  <a:rPr lang="en-IN" dirty="0"/>
                  <a:t>A signal is said to be energy signal if and only if its total energy E is finite i.e. </a:t>
                </a:r>
                <a14:m>
                  <m:oMath xmlns:m="http://schemas.openxmlformats.org/officeDocument/2006/math">
                    <m:r>
                      <a:rPr lang="en-IN" b="0" i="1" smtClean="0">
                        <a:latin typeface="Cambria Math" panose="02040503050406030204" pitchFamily="18" charset="0"/>
                      </a:rPr>
                      <m:t>0&lt;</m:t>
                    </m:r>
                    <m:r>
                      <a:rPr lang="en-IN" b="0" i="1" smtClean="0">
                        <a:latin typeface="Cambria Math" panose="02040503050406030204" pitchFamily="18" charset="0"/>
                      </a:rPr>
                      <m:t>𝐸</m:t>
                    </m:r>
                    <m:r>
                      <a:rPr lang="en-IN" b="0" i="1" smtClean="0">
                        <a:latin typeface="Cambria Math" panose="02040503050406030204" pitchFamily="18" charset="0"/>
                        <a:ea typeface="Cambria Math" panose="02040503050406030204" pitchFamily="18" charset="0"/>
                      </a:rPr>
                      <m:t>&lt;</m:t>
                    </m:r>
                    <m:r>
                      <a:rPr lang="en-IN" b="0" i="1" smtClean="0">
                        <a:latin typeface="Cambria Math" panose="02040503050406030204" pitchFamily="18" charset="0"/>
                      </a:rPr>
                      <m:t>∞</m:t>
                    </m:r>
                  </m:oMath>
                </a14:m>
                <a:endParaRPr lang="en-IN" b="0" dirty="0"/>
              </a:p>
              <a:p>
                <a:pPr lvl="1"/>
                <a:r>
                  <a:rPr lang="en-IN" dirty="0"/>
                  <a:t>Average power 0</a:t>
                </a:r>
              </a:p>
              <a:p>
                <a:pPr lvl="1"/>
                <a:r>
                  <a:rPr lang="en-IN" dirty="0"/>
                  <a:t>Non-periodic signals are examples of energy signals</a:t>
                </a:r>
              </a:p>
              <a:p>
                <a:r>
                  <a:rPr lang="en-IN" dirty="0"/>
                  <a:t>Taking the reference of electric circuits/signals</a:t>
                </a:r>
              </a:p>
              <a:p>
                <a:pPr lvl="1"/>
                <a:r>
                  <a:rPr lang="en-IN" dirty="0"/>
                  <a:t>The instantaneous power is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𝑖</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Applying Ohm’s law (</a:t>
                </a:r>
                <a14:m>
                  <m:oMath xmlns:m="http://schemas.openxmlformats.org/officeDocument/2006/math">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𝑖</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𝑅</m:t>
                    </m:r>
                  </m:oMath>
                </a14:m>
                <a:r>
                  <a:rPr lang="en-IN" b="0" dirty="0"/>
                  <a:t>)</a:t>
                </a:r>
              </a:p>
              <a:p>
                <a:pPr lvl="2"/>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num>
                      <m:den>
                        <m:r>
                          <a:rPr lang="en-IN" b="0" i="1" smtClean="0">
                            <a:latin typeface="Cambria Math" panose="02040503050406030204" pitchFamily="18" charset="0"/>
                          </a:rPr>
                          <m:t>𝑅</m:t>
                        </m:r>
                      </m:den>
                    </m:f>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𝑅</m:t>
                    </m:r>
                  </m:oMath>
                </a14:m>
                <a:endParaRPr lang="en-IN" b="0" dirty="0"/>
              </a:p>
              <a:p>
                <a:pPr lvl="1"/>
                <a:r>
                  <a:rPr lang="en-IN" dirty="0"/>
                  <a:t>When the value of resistance is 1</a:t>
                </a:r>
                <a14:m>
                  <m:oMath xmlns:m="http://schemas.openxmlformats.org/officeDocument/2006/math">
                    <m:r>
                      <m:rPr>
                        <m:sty m:val="p"/>
                      </m:rPr>
                      <a:rPr lang="en-IN" b="0" i="0" smtClean="0">
                        <a:latin typeface="Cambria Math" panose="02040503050406030204" pitchFamily="18" charset="0"/>
                      </a:rPr>
                      <m:t>Ω</m:t>
                    </m:r>
                  </m:oMath>
                </a14:m>
                <a:r>
                  <a:rPr lang="en-IN" dirty="0"/>
                  <a:t>, the power dissipated in it is known as </a:t>
                </a:r>
                <a:r>
                  <a:rPr lang="en-IN" b="1" dirty="0"/>
                  <a:t>normalized power</a:t>
                </a:r>
                <a:endParaRPr lang="en-IN" dirty="0"/>
              </a:p>
              <a:p>
                <a:pPr marL="457200" lvl="1" indent="0">
                  <a:buNone/>
                </a:pPr>
                <a:r>
                  <a:rPr lang="en-IN" b="0" dirty="0"/>
                  <a:t>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𝑁𝑜𝑟𝑚𝑎𝑙𝑖𝑧𝑒𝑑</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r>
                  <a:rPr lang="en-IN" dirty="0"/>
                  <a:t>If </a:t>
                </a:r>
                <a14:m>
                  <m:oMath xmlns:m="http://schemas.openxmlformats.org/officeDocument/2006/math">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denoted by a continuous time signal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The instantaneous power is equals to the square of the amplitude of the signal</a:t>
                </a:r>
              </a:p>
              <a:p>
                <a:pPr lvl="1"/>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oMath>
                </a14:m>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638" b="-409"/>
                </a:stretch>
              </a:blipFill>
            </p:spPr>
            <p:txBody>
              <a:bodyPr/>
              <a:lstStyle/>
              <a:p>
                <a:r>
                  <a:rPr lang="en-IN">
                    <a:noFill/>
                  </a:rPr>
                  <a:t> </a:t>
                </a:r>
              </a:p>
            </p:txBody>
          </p:sp>
        </mc:Fallback>
      </mc:AlternateContent>
    </p:spTree>
    <p:extLst>
      <p:ext uri="{BB962C8B-B14F-4D97-AF65-F5344CB8AC3E}">
        <p14:creationId xmlns:p14="http://schemas.microsoft.com/office/powerpoint/2010/main" val="27764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7F31-2878-5918-A80F-F12F794F71FC}"/>
              </a:ext>
            </a:extLst>
          </p:cNvPr>
          <p:cNvSpPr>
            <a:spLocks noGrp="1"/>
          </p:cNvSpPr>
          <p:nvPr>
            <p:ph type="title"/>
          </p:nvPr>
        </p:nvSpPr>
        <p:spPr/>
        <p:txBody>
          <a:bodyPr/>
          <a:lstStyle/>
          <a:p>
            <a:r>
              <a:rPr lang="en-IN" dirty="0"/>
              <a:t>Wireline SNR – Signal to Noise Power Ratio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7931A2-2FEC-19C4-8EF6-6B331BD5658E}"/>
                  </a:ext>
                </a:extLst>
              </p:cNvPr>
              <p:cNvSpPr>
                <a:spLocks noGrp="1"/>
              </p:cNvSpPr>
              <p:nvPr>
                <p:ph sz="quarter" idx="10"/>
              </p:nvPr>
            </p:nvSpPr>
            <p:spPr/>
            <p:txBody>
              <a:bodyPr/>
              <a:lstStyle/>
              <a:p>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dirty="0"/>
              </a:p>
              <a:p>
                <a14:m>
                  <m:oMath xmlns:m="http://schemas.openxmlformats.org/officeDocument/2006/math">
                    <m:r>
                      <m:rPr>
                        <m:sty m:val="p"/>
                      </m:rPr>
                      <a:rPr lang="en-IN" b="0" i="0" smtClean="0">
                        <a:latin typeface="Cambria Math" panose="02040503050406030204" pitchFamily="18" charset="0"/>
                      </a:rPr>
                      <m:t>SNR</m:t>
                    </m:r>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𝐸</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e>
                            </m:d>
                          </m:e>
                          <m:sup>
                            <m:r>
                              <a:rPr lang="en-IN" i="1">
                                <a:latin typeface="Cambria Math" panose="02040503050406030204" pitchFamily="18" charset="0"/>
                              </a:rPr>
                              <m:t>2</m:t>
                            </m:r>
                          </m:sup>
                        </m:sSup>
                      </m:num>
                      <m:den>
                        <m:r>
                          <a:rPr lang="en-IN" i="1">
                            <a:latin typeface="Cambria Math" panose="02040503050406030204" pitchFamily="18" charset="0"/>
                          </a:rPr>
                          <m:t>𝐸</m:t>
                        </m:r>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𝑛</m:t>
                                    </m:r>
                                  </m:e>
                                </m:d>
                              </m:e>
                              <m:sup>
                                <m:r>
                                  <a:rPr lang="en-IN" i="1">
                                    <a:latin typeface="Cambria Math" panose="02040503050406030204" pitchFamily="18" charset="0"/>
                                  </a:rPr>
                                  <m:t>2</m:t>
                                </m:r>
                              </m:sup>
                            </m:sSup>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den>
                    </m:f>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den>
                    </m:f>
                  </m:oMath>
                </a14:m>
                <a:r>
                  <a:rPr lang="en-IN" dirty="0"/>
                  <a:t> ~</a:t>
                </a:r>
                <a14:m>
                  <m:oMath xmlns:m="http://schemas.openxmlformats.org/officeDocument/2006/math">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𝑃</m:t>
                        </m:r>
                      </m:num>
                      <m:den>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den>
                    </m:f>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𝑃</m:t>
                        </m:r>
                      </m:num>
                      <m:den>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𝜎</m:t>
                            </m:r>
                          </m:e>
                          <m:sup>
                            <m:r>
                              <a:rPr lang="en-IN" b="0" i="1" dirty="0" smtClean="0">
                                <a:latin typeface="Cambria Math" panose="02040503050406030204" pitchFamily="18" charset="0"/>
                              </a:rPr>
                              <m:t>2</m:t>
                            </m:r>
                          </m:sup>
                        </m:sSup>
                      </m:den>
                    </m:f>
                  </m:oMath>
                </a14:m>
                <a:r>
                  <a:rPr lang="en-IN" dirty="0"/>
                  <a:t> - P is the power of the signal</a:t>
                </a:r>
              </a:p>
              <a:p>
                <a:r>
                  <a:rPr lang="en-IN" dirty="0"/>
                  <a:t>Approximately constant because channel is fixed</a:t>
                </a:r>
              </a:p>
              <a:p>
                <a:r>
                  <a:rPr lang="en-IN" dirty="0"/>
                  <a:t>Hence no variations or fluctuations in SNR and hence performance is fixed</a:t>
                </a:r>
              </a:p>
              <a:p>
                <a:pPr lvl="1"/>
                <a:endParaRPr lang="en-IN" dirty="0"/>
              </a:p>
            </p:txBody>
          </p:sp>
        </mc:Choice>
        <mc:Fallback xmlns="">
          <p:sp>
            <p:nvSpPr>
              <p:cNvPr id="3" name="Content Placeholder 2">
                <a:extLst>
                  <a:ext uri="{FF2B5EF4-FFF2-40B4-BE49-F238E27FC236}">
                    <a16:creationId xmlns:a16="http://schemas.microsoft.com/office/drawing/2014/main" id="{4F7931A2-2FEC-19C4-8EF6-6B331BD5658E}"/>
                  </a:ext>
                </a:extLst>
              </p:cNvPr>
              <p:cNvSpPr>
                <a:spLocks noGrp="1" noRot="1" noChangeAspect="1" noMove="1" noResize="1" noEditPoints="1" noAdjustHandles="1" noChangeArrowheads="1" noChangeShapeType="1" noTextEdit="1"/>
              </p:cNvSpPr>
              <p:nvPr>
                <p:ph sz="quarter" idx="10"/>
              </p:nvPr>
            </p:nvSpPr>
            <p:spPr>
              <a:blipFill>
                <a:blip r:embed="rId2"/>
                <a:stretch>
                  <a:fillRect t="-512"/>
                </a:stretch>
              </a:blipFill>
            </p:spPr>
            <p:txBody>
              <a:bodyPr/>
              <a:lstStyle/>
              <a:p>
                <a:r>
                  <a:rPr lang="en-IN">
                    <a:noFill/>
                  </a:rPr>
                  <a:t> </a:t>
                </a:r>
              </a:p>
            </p:txBody>
          </p:sp>
        </mc:Fallback>
      </mc:AlternateContent>
    </p:spTree>
    <p:extLst>
      <p:ext uri="{BB962C8B-B14F-4D97-AF65-F5344CB8AC3E}">
        <p14:creationId xmlns:p14="http://schemas.microsoft.com/office/powerpoint/2010/main" val="36830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151A-F561-4800-A099-02F6AB636A51}"/>
              </a:ext>
            </a:extLst>
          </p:cNvPr>
          <p:cNvSpPr>
            <a:spLocks noGrp="1"/>
          </p:cNvSpPr>
          <p:nvPr>
            <p:ph type="title"/>
          </p:nvPr>
        </p:nvSpPr>
        <p:spPr/>
        <p:txBody>
          <a:bodyPr/>
          <a:lstStyle/>
          <a:p>
            <a:r>
              <a:rPr lang="en-IN" dirty="0"/>
              <a:t>Performance of Communication System</a:t>
            </a:r>
          </a:p>
        </p:txBody>
      </p:sp>
      <p:sp>
        <p:nvSpPr>
          <p:cNvPr id="3" name="Content Placeholder 2">
            <a:extLst>
              <a:ext uri="{FF2B5EF4-FFF2-40B4-BE49-F238E27FC236}">
                <a16:creationId xmlns:a16="http://schemas.microsoft.com/office/drawing/2014/main" id="{CD32B613-1586-BF03-0C33-7C10BE7ABA1B}"/>
              </a:ext>
            </a:extLst>
          </p:cNvPr>
          <p:cNvSpPr>
            <a:spLocks noGrp="1"/>
          </p:cNvSpPr>
          <p:nvPr>
            <p:ph sz="quarter" idx="10"/>
          </p:nvPr>
        </p:nvSpPr>
        <p:spPr/>
        <p:txBody>
          <a:bodyPr/>
          <a:lstStyle/>
          <a:p>
            <a:r>
              <a:rPr lang="en-IN" dirty="0"/>
              <a:t>BER is the probability that a single received bit is in error</a:t>
            </a:r>
          </a:p>
          <a:p>
            <a:r>
              <a:rPr lang="en-IN" dirty="0"/>
              <a:t>Bit Error Rate is an important metric for communication system performance</a:t>
            </a:r>
          </a:p>
          <a:p>
            <a:pPr lvl="1"/>
            <a:endParaRPr lang="en-IN" dirty="0"/>
          </a:p>
        </p:txBody>
      </p:sp>
    </p:spTree>
    <p:extLst>
      <p:ext uri="{BB962C8B-B14F-4D97-AF65-F5344CB8AC3E}">
        <p14:creationId xmlns:p14="http://schemas.microsoft.com/office/powerpoint/2010/main" val="256338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0D4E-CCB4-F906-BBB9-7D6837EB04D0}"/>
              </a:ext>
            </a:extLst>
          </p:cNvPr>
          <p:cNvSpPr>
            <a:spLocks noGrp="1"/>
          </p:cNvSpPr>
          <p:nvPr>
            <p:ph type="title"/>
          </p:nvPr>
        </p:nvSpPr>
        <p:spPr/>
        <p:txBody>
          <a:bodyPr/>
          <a:lstStyle/>
          <a:p>
            <a:r>
              <a:rPr lang="en-IN" dirty="0"/>
              <a:t>Digital Modulation - BPSK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3B0677-3034-4FD3-7283-32FB789C5F70}"/>
                  </a:ext>
                </a:extLst>
              </p:cNvPr>
              <p:cNvSpPr>
                <a:spLocks noGrp="1"/>
              </p:cNvSpPr>
              <p:nvPr>
                <p:ph sz="quarter" idx="10"/>
              </p:nvPr>
            </p:nvSpPr>
            <p:spPr/>
            <p:txBody>
              <a:bodyPr>
                <a:normAutofit fontScale="92500" lnSpcReduction="10000"/>
              </a:bodyPr>
              <a:lstStyle/>
              <a:p>
                <a:r>
                  <a:rPr lang="en-IN" dirty="0"/>
                  <a:t>Mapping of information bits to signals that can be transmitted over the channel</a:t>
                </a:r>
              </a:p>
              <a:p>
                <a:r>
                  <a:rPr lang="en-IN" dirty="0"/>
                  <a:t>There are various formats for digital modulation</a:t>
                </a:r>
              </a:p>
              <a:p>
                <a:pPr lvl="1"/>
                <a:r>
                  <a:rPr lang="en-IN" dirty="0"/>
                  <a:t>BPSK, QPSK, QAM</a:t>
                </a:r>
              </a:p>
              <a:p>
                <a:r>
                  <a:rPr lang="en-IN" dirty="0"/>
                  <a:t>BPSK – Binary Phase Shift Keying</a:t>
                </a:r>
              </a:p>
              <a:p>
                <a:pPr lvl="1"/>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e>
                    </m:d>
                    <m:r>
                      <a:rPr lang="en-IN" b="0" i="1" smtClean="0">
                        <a:latin typeface="Cambria Math" panose="02040503050406030204" pitchFamily="18" charset="0"/>
                      </a:rPr>
                      <m:t> : </m:t>
                    </m:r>
                  </m:oMath>
                </a14:m>
                <a:endParaRPr lang="en-IN" b="0" dirty="0"/>
              </a:p>
              <a:p>
                <a:pPr lvl="1"/>
                <a:r>
                  <a:rPr lang="en-IN" dirty="0"/>
                  <a:t>Two Phases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0</m:t>
                        </m:r>
                      </m:e>
                      <m:sup>
                        <m:r>
                          <a:rPr lang="en-IN" b="0" i="1" smtClean="0">
                            <a:latin typeface="Cambria Math" panose="02040503050406030204" pitchFamily="18" charset="0"/>
                          </a:rPr>
                          <m:t>𝑜</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180</m:t>
                        </m:r>
                      </m:e>
                      <m:sup>
                        <m:r>
                          <a:rPr lang="en-IN" b="0" i="1" smtClean="0">
                            <a:latin typeface="Cambria Math" panose="02040503050406030204" pitchFamily="18" charset="0"/>
                          </a:rPr>
                          <m:t>𝑜</m:t>
                        </m:r>
                      </m:sup>
                    </m:sSup>
                    <m:r>
                      <a:rPr lang="en-IN" b="0" i="1" smtClean="0">
                        <a:latin typeface="Cambria Math" panose="02040503050406030204" pitchFamily="18" charset="0"/>
                      </a:rPr>
                      <m:t> </m:t>
                    </m:r>
                  </m:oMath>
                </a14:m>
                <a:r>
                  <a:rPr lang="en-IN" b="0" dirty="0"/>
                  <a:t>are employed to indicate the information</a:t>
                </a:r>
              </a:p>
              <a:p>
                <a:pPr lvl="1"/>
                <a:r>
                  <a:rPr lang="en-IN" dirty="0"/>
                  <a:t>Signal Constellation :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oMath>
                </a14:m>
                <a:r>
                  <a:rPr lang="en-IN" dirty="0"/>
                  <a:t> - 2 points/symbols</a:t>
                </a:r>
              </a:p>
              <a:p>
                <a:pPr lvl="1"/>
                <a:r>
                  <a:rPr lang="en-IN" dirty="0"/>
                  <a:t>A is amplitude-voltage</a:t>
                </a:r>
              </a:p>
              <a:p>
                <a:pPr lvl="1"/>
                <a14:m>
                  <m:oMath xmlns:m="http://schemas.openxmlformats.org/officeDocument/2006/math">
                    <m:r>
                      <a:rPr lang="en-IN" b="0" i="1" smtClean="0">
                        <a:latin typeface="Cambria Math" panose="02040503050406030204" pitchFamily="18" charset="0"/>
                      </a:rPr>
                      <m:t>0→+</m:t>
                    </m:r>
                    <m:r>
                      <a:rPr lang="en-IN" b="0" i="1" smtClean="0">
                        <a:latin typeface="Cambria Math" panose="02040503050406030204" pitchFamily="18" charset="0"/>
                      </a:rPr>
                      <m:t>𝐴</m:t>
                    </m:r>
                  </m:oMath>
                </a14:m>
                <a:endParaRPr lang="en-IN" b="0" dirty="0"/>
              </a:p>
              <a:p>
                <a:pPr lvl="1"/>
                <a14:m>
                  <m:oMath xmlns:m="http://schemas.openxmlformats.org/officeDocument/2006/math">
                    <m:r>
                      <a:rPr lang="en-IN" b="0" i="1" smtClean="0">
                        <a:latin typeface="Cambria Math" panose="02040503050406030204" pitchFamily="18" charset="0"/>
                      </a:rPr>
                      <m:t>1→−</m:t>
                    </m:r>
                    <m:r>
                      <a:rPr lang="en-IN" b="0" i="1" smtClean="0">
                        <a:latin typeface="Cambria Math" panose="02040503050406030204" pitchFamily="18" charset="0"/>
                      </a:rPr>
                      <m:t>𝐴</m:t>
                    </m:r>
                  </m:oMath>
                </a14:m>
                <a:endParaRPr lang="en-IN" dirty="0"/>
              </a:p>
              <a:p>
                <a:pPr lvl="1"/>
                <a:r>
                  <a:rPr lang="en-IN" dirty="0"/>
                  <a:t>If there M points/symbols in the constellation, the number of bits per symbol will be </a:t>
                </a:r>
              </a:p>
              <a:p>
                <a:pPr lvl="2"/>
                <a14:m>
                  <m:oMath xmlns:m="http://schemas.openxmlformats.org/officeDocument/2006/math">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𝑚</m:t>
                        </m:r>
                      </m:e>
                    </m:func>
                  </m:oMath>
                </a14:m>
                <a:endParaRPr lang="en-IN" dirty="0"/>
              </a:p>
              <a:p>
                <a:pPr lvl="1"/>
                <a:r>
                  <a:rPr lang="en-IN" dirty="0"/>
                  <a:t>Number of bits per symbol in BPSK - </a:t>
                </a:r>
                <a14:m>
                  <m:oMath xmlns:m="http://schemas.openxmlformats.org/officeDocument/2006/math">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2</m:t>
                        </m:r>
                      </m:e>
                    </m:func>
                    <m:r>
                      <a:rPr lang="en-IN" b="0" i="1" smtClean="0">
                        <a:latin typeface="Cambria Math" panose="02040503050406030204" pitchFamily="18" charset="0"/>
                      </a:rPr>
                      <m:t>=1</m:t>
                    </m:r>
                  </m:oMath>
                </a14:m>
                <a:r>
                  <a:rPr lang="en-IN" dirty="0"/>
                  <a:t>	</a:t>
                </a:r>
              </a:p>
              <a:p>
                <a:pPr lvl="1"/>
                <a:r>
                  <a:rPr lang="en-IN" dirty="0"/>
                  <a:t>Consider signal power P</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e>
                    </m:d>
                  </m:oMath>
                </a14:m>
                <a:endParaRPr lang="en-IN" b="0" dirty="0"/>
              </a:p>
              <a:p>
                <a:pPr lvl="1"/>
                <a:r>
                  <a:rPr lang="en-IN" dirty="0"/>
                  <a:t>Expected value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𝑃</m:t>
                    </m:r>
                  </m:oMath>
                </a14:m>
                <a:endParaRPr lang="en-IN" b="0" dirty="0"/>
              </a:p>
              <a:p>
                <a:r>
                  <a:rPr lang="en-IN" dirty="0"/>
                  <a:t>Communication system model for BPSK</a:t>
                </a: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dirty="0"/>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F83B0677-3034-4FD3-7283-32FB789C5F70}"/>
                  </a:ext>
                </a:extLst>
              </p:cNvPr>
              <p:cNvSpPr>
                <a:spLocks noGrp="1" noRot="1" noChangeAspect="1" noMove="1" noResize="1" noEditPoints="1" noAdjustHandles="1" noChangeArrowheads="1" noChangeShapeType="1" noTextEdit="1"/>
              </p:cNvSpPr>
              <p:nvPr>
                <p:ph sz="quarter" idx="10"/>
              </p:nvPr>
            </p:nvSpPr>
            <p:spPr>
              <a:blipFill>
                <a:blip r:embed="rId2"/>
                <a:stretch>
                  <a:fillRect t="-1228"/>
                </a:stretch>
              </a:blipFill>
            </p:spPr>
            <p:txBody>
              <a:bodyPr/>
              <a:lstStyle/>
              <a:p>
                <a:r>
                  <a:rPr lang="en-IN">
                    <a:noFill/>
                  </a:rPr>
                  <a:t> </a:t>
                </a:r>
              </a:p>
            </p:txBody>
          </p:sp>
        </mc:Fallback>
      </mc:AlternateContent>
    </p:spTree>
    <p:extLst>
      <p:ext uri="{BB962C8B-B14F-4D97-AF65-F5344CB8AC3E}">
        <p14:creationId xmlns:p14="http://schemas.microsoft.com/office/powerpoint/2010/main" val="206712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E5CC-E9A0-8D7A-24C2-E9FD54449A27}"/>
              </a:ext>
            </a:extLst>
          </p:cNvPr>
          <p:cNvSpPr>
            <a:spLocks noGrp="1"/>
          </p:cNvSpPr>
          <p:nvPr>
            <p:ph type="title"/>
          </p:nvPr>
        </p:nvSpPr>
        <p:spPr/>
        <p:txBody>
          <a:bodyPr/>
          <a:lstStyle/>
          <a:p>
            <a:r>
              <a:rPr lang="en-IN" dirty="0"/>
              <a:t>BPSK Wireline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1D302C-0CBD-41C5-79F2-5D21C9FB3AF2}"/>
                  </a:ext>
                </a:extLst>
              </p:cNvPr>
              <p:cNvSpPr>
                <a:spLocks noGrp="1"/>
              </p:cNvSpPr>
              <p:nvPr>
                <p:ph sz="quarter" idx="10"/>
              </p:nvPr>
            </p:nvSpPr>
            <p:spPr/>
            <p:txBody>
              <a:bodyPr>
                <a:normAutofit fontScale="77500" lnSpcReduction="20000"/>
              </a:bodyPr>
              <a:lstStyle/>
              <a:p>
                <a:r>
                  <a:rPr lang="en-IN" dirty="0"/>
                  <a:t>Signal power – P</a:t>
                </a:r>
              </a:p>
              <a:p>
                <a:r>
                  <a:rPr lang="en-IN" dirty="0"/>
                  <a:t>Noise power -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oMath>
                </a14:m>
                <a:endParaRPr lang="en-IN" dirty="0"/>
              </a:p>
              <a:p>
                <a:r>
                  <a:rPr lang="en-IN" dirty="0"/>
                  <a:t>SNR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r>
                  <a:rPr lang="en-IN" dirty="0"/>
                  <a:t>BER for BPSK over wireline channel</a:t>
                </a:r>
              </a:p>
              <a:p>
                <a:pPr lvl="1"/>
                <a14:m>
                  <m:oMath xmlns:m="http://schemas.openxmlformats.org/officeDocument/2006/math">
                    <m:r>
                      <a:rPr lang="en-IN" b="0" i="1" smtClean="0">
                        <a:latin typeface="Cambria Math" panose="02040503050406030204" pitchFamily="18" charset="0"/>
                      </a:rPr>
                      <m:t>𝐵𝐸𝑅</m:t>
                    </m:r>
                    <m:r>
                      <a:rPr lang="en-IN" b="0" i="1" smtClean="0">
                        <a:latin typeface="Cambria Math" panose="02040503050406030204" pitchFamily="18" charset="0"/>
                      </a:rPr>
                      <m:t>=</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e>
                        </m:rad>
                      </m:e>
                    </m:d>
                    <m:r>
                      <a:rPr lang="en-IN" b="0" i="1" smtClean="0">
                        <a:latin typeface="Cambria Math" panose="02040503050406030204" pitchFamily="18" charset="0"/>
                      </a:rPr>
                      <m:t>=</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oMath>
                </a14:m>
                <a:endParaRPr lang="en-IN" dirty="0"/>
              </a:p>
              <a:p>
                <a:r>
                  <a:rPr lang="en-IN" dirty="0"/>
                  <a:t>Standard Gaussian RV</a:t>
                </a:r>
              </a:p>
              <a:p>
                <a:pPr lvl="1"/>
                <a14:m>
                  <m:oMath xmlns:m="http://schemas.openxmlformats.org/officeDocument/2006/math">
                    <m:r>
                      <a:rPr lang="en-IN" b="0" i="1" smtClean="0">
                        <a:latin typeface="Cambria Math" panose="02040503050406030204" pitchFamily="18" charset="0"/>
                      </a:rPr>
                      <m:t>𝑀𝑒𝑎𝑛</m:t>
                    </m:r>
                    <m:r>
                      <a:rPr lang="en-IN" b="0" i="1" smtClean="0">
                        <a:latin typeface="Cambria Math" panose="02040503050406030204" pitchFamily="18" charset="0"/>
                      </a:rPr>
                      <m:t> </m:t>
                    </m:r>
                    <m:r>
                      <a:rPr lang="en-IN" b="0" i="1" smtClean="0">
                        <a:latin typeface="Cambria Math" panose="02040503050406030204" pitchFamily="18" charset="0"/>
                      </a:rPr>
                      <m:t>𝜇</m:t>
                    </m:r>
                    <m:r>
                      <a:rPr lang="en-IN" b="0" i="1" smtClean="0">
                        <a:latin typeface="Cambria Math" panose="02040503050406030204" pitchFamily="18" charset="0"/>
                      </a:rPr>
                      <m:t>=0, </m:t>
                    </m:r>
                    <m:r>
                      <a:rPr lang="en-IN" b="0" i="1" smtClean="0">
                        <a:latin typeface="Cambria Math" panose="02040503050406030204" pitchFamily="18" charset="0"/>
                      </a:rPr>
                      <m:t>𝑉𝑎𝑟𝑖𝑎𝑛𝑐𝑒</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=1</m:t>
                    </m:r>
                  </m:oMath>
                </a14:m>
                <a:endParaRPr lang="en-IN" dirty="0"/>
              </a:p>
              <a:p>
                <a:pPr lvl="1"/>
                <a:r>
                  <a:rPr lang="en-IN" b="0" dirty="0"/>
                  <a:t>PDF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e>
                        </m:rad>
                      </m:den>
                    </m:f>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b="0" i="1" smtClean="0">
                                    <a:latin typeface="Cambria Math" panose="02040503050406030204" pitchFamily="18" charset="0"/>
                                  </a:rPr>
                                  <m:t>𝑥</m:t>
                                </m:r>
                              </m:e>
                              <m:sup>
                                <m:r>
                                  <a:rPr lang="en-IN" i="1">
                                    <a:latin typeface="Cambria Math" panose="02040503050406030204" pitchFamily="18" charset="0"/>
                                  </a:rPr>
                                  <m:t>2</m:t>
                                </m:r>
                              </m:sup>
                            </m:sSup>
                          </m:num>
                          <m:den>
                            <m:r>
                              <a:rPr lang="en-IN" i="1">
                                <a:latin typeface="Cambria Math" panose="02040503050406030204" pitchFamily="18" charset="0"/>
                              </a:rPr>
                              <m:t>2</m:t>
                            </m:r>
                          </m:den>
                        </m:f>
                      </m:sup>
                    </m:sSup>
                    <m:r>
                      <a:rPr lang="en-IN" i="1">
                        <a:latin typeface="Cambria Math" panose="02040503050406030204" pitchFamily="18" charset="0"/>
                      </a:rPr>
                      <m:t> </m:t>
                    </m:r>
                  </m:oMath>
                </a14:m>
                <a:endParaRPr lang="en-IN" dirty="0"/>
              </a:p>
              <a:p>
                <a:r>
                  <a:rPr lang="en-IN" dirty="0"/>
                  <a:t>Gaussian Q function</a:t>
                </a:r>
              </a:p>
              <a:p>
                <a:pPr lvl="1"/>
                <a:r>
                  <a:rPr lang="en-IN" dirty="0"/>
                  <a:t>Relates to PDF and is CCDF – complementary cumulative distribution function of the standard Gaussian RV</a:t>
                </a:r>
              </a:p>
              <a:p>
                <a:pPr lvl="2"/>
                <a:r>
                  <a:rPr lang="en-IN" dirty="0"/>
                  <a:t>CDF - </a:t>
                </a:r>
                <a14:m>
                  <m:oMath xmlns:m="http://schemas.openxmlformats.org/officeDocument/2006/math">
                    <m:r>
                      <a:rPr lang="en-IN" b="0" i="1" smtClean="0">
                        <a:latin typeface="Cambria Math" panose="02040503050406030204" pitchFamily="18" charset="0"/>
                      </a:rPr>
                      <m:t>ℙ</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endParaRPr lang="en-IN" b="0" dirty="0"/>
              </a:p>
              <a:p>
                <a:pPr lvl="2"/>
                <a:r>
                  <a:rPr lang="en-IN" dirty="0"/>
                  <a:t>CCDF - </a:t>
                </a:r>
                <a14:m>
                  <m:oMath xmlns:m="http://schemas.openxmlformats.org/officeDocument/2006/math">
                    <m:r>
                      <a:rPr lang="en-IN" b="0" i="1" smtClean="0">
                        <a:latin typeface="Cambria Math" panose="02040503050406030204" pitchFamily="18" charset="0"/>
                      </a:rPr>
                      <m:t>ℙ</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&gt;</m:t>
                        </m:r>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𝐹</m:t>
                            </m:r>
                          </m:e>
                        </m:acc>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=1−</m:t>
                    </m:r>
                    <m:r>
                      <a:rPr lang="en-IN" b="0" i="1" smtClean="0">
                        <a:latin typeface="Cambria Math" panose="02040503050406030204" pitchFamily="18" charset="0"/>
                      </a:rPr>
                      <m:t>𝐶𝐷𝐹</m:t>
                    </m:r>
                  </m:oMath>
                </a14:m>
                <a:endParaRPr lang="en-IN" dirty="0"/>
              </a:p>
              <a:p>
                <a:pPr lvl="2"/>
                <a:r>
                  <a:rPr lang="en-IN" dirty="0"/>
                  <a:t>We can obtain PDF from CDF</a:t>
                </a:r>
              </a:p>
              <a:p>
                <a:pPr lvl="3"/>
                <a:r>
                  <a:rPr lang="en-IN" dirty="0"/>
                  <a:t>PDF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𝑑</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num>
                      <m:den>
                        <m:r>
                          <a:rPr lang="en-IN" b="0" i="1" smtClean="0">
                            <a:latin typeface="Cambria Math" panose="02040503050406030204" pitchFamily="18" charset="0"/>
                          </a:rPr>
                          <m:t>𝑑𝑥</m:t>
                        </m:r>
                      </m:den>
                    </m:f>
                  </m:oMath>
                </a14:m>
                <a:endParaRPr lang="en-IN" dirty="0"/>
              </a:p>
              <a:p>
                <a:r>
                  <a:rPr lang="en-IN" b="0" dirty="0"/>
                  <a:t>Q Function Q(x) - CCDF</a:t>
                </a:r>
              </a:p>
              <a:p>
                <a:pPr lvl="1"/>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ℙ</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&gt;</m:t>
                        </m:r>
                        <m:r>
                          <a:rPr lang="en-IN" b="0" i="1" smtClean="0">
                            <a:latin typeface="Cambria Math" panose="02040503050406030204" pitchFamily="18" charset="0"/>
                          </a:rPr>
                          <m:t>𝑥</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𝑥</m:t>
                        </m:r>
                      </m:sub>
                      <m:sup>
                        <m:r>
                          <a:rPr lang="en-IN" b="0" i="1" smtClean="0">
                            <a:latin typeface="Cambria Math" panose="02040503050406030204" pitchFamily="18" charset="0"/>
                          </a:rPr>
                          <m:t>∞</m:t>
                        </m:r>
                      </m:sup>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r>
                                  <a:rPr lang="en-IN" b="0" i="1" smtClean="0">
                                    <a:latin typeface="Cambria Math" panose="02040503050406030204" pitchFamily="18" charset="0"/>
                                  </a:rPr>
                                  <m:t>𝜋</m:t>
                                </m:r>
                              </m:e>
                            </m:rad>
                          </m:den>
                        </m:f>
                      </m:e>
                    </m:nary>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m:t>
                        </m:r>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𝑡</m:t>
                                </m:r>
                              </m:e>
                              <m:sup>
                                <m:r>
                                  <a:rPr lang="en-IN" i="1">
                                    <a:latin typeface="Cambria Math" panose="02040503050406030204" pitchFamily="18" charset="0"/>
                                  </a:rPr>
                                  <m:t>2</m:t>
                                </m:r>
                              </m:sup>
                            </m:sSup>
                          </m:num>
                          <m:den>
                            <m:r>
                              <a:rPr lang="en-IN" i="1">
                                <a:latin typeface="Cambria Math" panose="02040503050406030204" pitchFamily="18" charset="0"/>
                              </a:rPr>
                              <m:t>2</m:t>
                            </m:r>
                          </m:den>
                        </m:f>
                      </m:sup>
                    </m:sSup>
                    <m:r>
                      <a:rPr lang="en-IN" b="0" i="1" smtClean="0">
                        <a:latin typeface="Cambria Math" panose="02040503050406030204" pitchFamily="18" charset="0"/>
                      </a:rPr>
                      <m:t>𝑑𝑡</m:t>
                    </m:r>
                  </m:oMath>
                </a14:m>
                <a:endParaRPr lang="en-IN" dirty="0"/>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𝑑𝐵</m:t>
                        </m:r>
                      </m:sub>
                    </m:sSub>
                    <m:r>
                      <a:rPr lang="en-IN" b="0" i="1" smtClean="0">
                        <a:latin typeface="Cambria Math" panose="02040503050406030204" pitchFamily="18" charset="0"/>
                      </a:rPr>
                      <m:t>=10</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10</m:t>
                            </m:r>
                          </m:sub>
                        </m:sSub>
                      </m:fName>
                      <m:e>
                        <m:r>
                          <a:rPr lang="en-IN" b="0" i="1" smtClean="0">
                            <a:latin typeface="Cambria Math" panose="02040503050406030204" pitchFamily="18" charset="0"/>
                          </a:rPr>
                          <m:t>𝑆𝑁𝑅</m:t>
                        </m:r>
                        <m:r>
                          <a:rPr lang="en-IN" b="0" i="1" smtClean="0">
                            <a:latin typeface="Cambria Math" panose="02040503050406030204" pitchFamily="18" charset="0"/>
                          </a:rPr>
                          <m:t>⇒</m:t>
                        </m:r>
                        <m:r>
                          <a:rPr lang="en-IN" b="0" i="1" smtClean="0">
                            <a:latin typeface="Cambria Math" panose="02040503050406030204" pitchFamily="18" charset="0"/>
                          </a:rPr>
                          <m:t>𝑆𝑁𝑅</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10</m:t>
                            </m:r>
                          </m:e>
                          <m:sup>
                            <m:f>
                              <m:fPr>
                                <m:ctrlPr>
                                  <a:rPr lang="en-IN" b="0" i="1" smtClean="0">
                                    <a:latin typeface="Cambria Math" panose="02040503050406030204" pitchFamily="18" charset="0"/>
                                  </a:rPr>
                                </m:ctrlPr>
                              </m:fPr>
                              <m:num>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𝑑𝐵</m:t>
                                    </m:r>
                                  </m:sub>
                                </m:sSub>
                              </m:num>
                              <m:den>
                                <m:r>
                                  <a:rPr lang="en-IN" b="0" i="1" smtClean="0">
                                    <a:latin typeface="Cambria Math" panose="02040503050406030204" pitchFamily="18" charset="0"/>
                                  </a:rPr>
                                  <m:t>10</m:t>
                                </m:r>
                              </m:den>
                            </m:f>
                          </m:sup>
                        </m:sSup>
                      </m:e>
                    </m:func>
                  </m:oMath>
                </a14:m>
                <a:endParaRPr lang="en-IN" dirty="0"/>
              </a:p>
              <a:p>
                <a:pPr marL="93663" indent="0">
                  <a:buNone/>
                </a:pPr>
                <a:endParaRPr lang="en-IN" dirty="0"/>
              </a:p>
              <a:p>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6C1D302C-0CBD-41C5-79F2-5D21C9FB3AF2}"/>
                  </a:ext>
                </a:extLst>
              </p:cNvPr>
              <p:cNvSpPr>
                <a:spLocks noGrp="1" noRot="1" noChangeAspect="1" noMove="1" noResize="1" noEditPoints="1" noAdjustHandles="1" noChangeArrowheads="1" noChangeShapeType="1" noTextEdit="1"/>
              </p:cNvSpPr>
              <p:nvPr>
                <p:ph sz="quarter" idx="10"/>
              </p:nvPr>
            </p:nvSpPr>
            <p:spPr>
              <a:blipFill>
                <a:blip r:embed="rId2"/>
                <a:stretch>
                  <a:fillRect t="-1331" b="-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1FA5F274-56C2-D9D8-4E09-62C5325BA91B}"/>
              </a:ext>
            </a:extLst>
          </p:cNvPr>
          <p:cNvPicPr>
            <a:picLocks noChangeAspect="1"/>
          </p:cNvPicPr>
          <p:nvPr/>
        </p:nvPicPr>
        <p:blipFill>
          <a:blip r:embed="rId3"/>
          <a:stretch>
            <a:fillRect/>
          </a:stretch>
        </p:blipFill>
        <p:spPr>
          <a:xfrm>
            <a:off x="8204433" y="4427976"/>
            <a:ext cx="3833990" cy="2075481"/>
          </a:xfrm>
          <a:prstGeom prst="rect">
            <a:avLst/>
          </a:prstGeom>
        </p:spPr>
      </p:pic>
    </p:spTree>
    <p:extLst>
      <p:ext uri="{BB962C8B-B14F-4D97-AF65-F5344CB8AC3E}">
        <p14:creationId xmlns:p14="http://schemas.microsoft.com/office/powerpoint/2010/main" val="378200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73AE-F9CE-5CFB-51BF-11BD6678F7B9}"/>
              </a:ext>
            </a:extLst>
          </p:cNvPr>
          <p:cNvSpPr>
            <a:spLocks noGrp="1"/>
          </p:cNvSpPr>
          <p:nvPr>
            <p:ph type="title"/>
          </p:nvPr>
        </p:nvSpPr>
        <p:spPr/>
        <p:txBody>
          <a:bodyPr/>
          <a:lstStyle/>
          <a:p>
            <a:r>
              <a:rPr lang="en-IN" dirty="0"/>
              <a:t>QPSK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2336BC-E1DA-FF91-8773-CC0BD6B7E6B0}"/>
                  </a:ext>
                </a:extLst>
              </p:cNvPr>
              <p:cNvSpPr>
                <a:spLocks noGrp="1"/>
              </p:cNvSpPr>
              <p:nvPr>
                <p:ph sz="quarter" idx="10"/>
              </p:nvPr>
            </p:nvSpPr>
            <p:spPr>
              <a:xfrm>
                <a:off x="213644" y="550863"/>
                <a:ext cx="10633321" cy="5952594"/>
              </a:xfrm>
            </p:spPr>
            <p:txBody>
              <a:bodyPr>
                <a:normAutofit fontScale="85000" lnSpcReduction="10000"/>
              </a:bodyPr>
              <a:lstStyle/>
              <a:p>
                <a:r>
                  <a:rPr lang="en-IN" dirty="0"/>
                  <a:t>Quadrature Phase Shift Keying</a:t>
                </a:r>
              </a:p>
              <a:p>
                <a:pPr lvl="1"/>
                <a:r>
                  <a:rPr lang="en-IN" dirty="0"/>
                  <a:t>Quadrature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endParaRPr lang="en-IN" b="0" dirty="0"/>
              </a:p>
              <a:p>
                <a:r>
                  <a:rPr lang="en-IN" dirty="0"/>
                  <a:t>Quadrature Carrier Multiplexing</a:t>
                </a:r>
              </a:p>
              <a:p>
                <a:pPr lvl="1"/>
                <a:r>
                  <a:rPr lang="en-IN" dirty="0"/>
                  <a:t>Cos and Sine waves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r>
                  <a:rPr lang="en-IN" dirty="0"/>
                  <a:t> to each other – Orthogonal</a:t>
                </a:r>
              </a:p>
              <a:p>
                <a:r>
                  <a:rPr lang="en-IN" dirty="0"/>
                  <a:t>Constellation is given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 −</m:t>
                    </m:r>
                    <m:r>
                      <a:rPr lang="en-IN" b="0" i="1" smtClean="0">
                        <a:latin typeface="Cambria Math" panose="02040503050406030204" pitchFamily="18" charset="0"/>
                      </a:rPr>
                      <m:t>𝐼𝑛</m:t>
                    </m:r>
                    <m:r>
                      <a:rPr lang="en-IN" b="0" i="1" smtClean="0">
                        <a:latin typeface="Cambria Math" panose="02040503050406030204" pitchFamily="18" charset="0"/>
                      </a:rPr>
                      <m:t> </m:t>
                    </m:r>
                    <m:r>
                      <a:rPr lang="en-IN" b="0" i="1" smtClean="0">
                        <a:latin typeface="Cambria Math" panose="02040503050406030204" pitchFamily="18" charset="0"/>
                      </a:rPr>
                      <m:t>𝑝h𝑎𝑠𝑒</m:t>
                    </m:r>
                    <m:r>
                      <a:rPr lang="en-IN" b="0" i="1" smtClean="0">
                        <a:latin typeface="Cambria Math" panose="02040503050406030204" pitchFamily="18" charset="0"/>
                      </a:rPr>
                      <m:t> </m:t>
                    </m:r>
                    <m:r>
                      <a:rPr lang="en-IN" b="0" i="1" smtClean="0">
                        <a:latin typeface="Cambria Math" panose="02040503050406030204" pitchFamily="18" charset="0"/>
                      </a:rPr>
                      <m:t>𝑐𝑜𝑚𝑝𝑜𝑛𝑒𝑛𝑡</m:t>
                    </m:r>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d>
                      </m:e>
                    </m:func>
                  </m:oMath>
                </a14:m>
                <a:endParaRPr lang="en-IN" b="0"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 −</m:t>
                    </m:r>
                    <m:r>
                      <a:rPr lang="en-IN" b="0" i="1" smtClean="0">
                        <a:latin typeface="Cambria Math" panose="02040503050406030204" pitchFamily="18" charset="0"/>
                      </a:rPr>
                      <m:t>𝑄𝑢𝑎𝑑𝑟𝑎𝑡𝑢𝑟𝑒</m:t>
                    </m:r>
                    <m:r>
                      <a:rPr lang="en-IN" b="0" i="1" smtClean="0">
                        <a:latin typeface="Cambria Math" panose="02040503050406030204" pitchFamily="18" charset="0"/>
                      </a:rPr>
                      <m:t> </m:t>
                    </m:r>
                    <m:r>
                      <a:rPr lang="en-IN" b="0" i="1" smtClean="0">
                        <a:latin typeface="Cambria Math" panose="02040503050406030204" pitchFamily="18" charset="0"/>
                      </a:rPr>
                      <m:t>𝑐𝑜𝑚𝑝𝑜𝑛𝑒𝑛𝑡</m:t>
                    </m:r>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e>
                        </m:d>
                      </m:e>
                    </m:func>
                  </m:oMath>
                </a14:m>
                <a:endParaRPr lang="en-IN" b="0" dirty="0"/>
              </a:p>
              <a:p>
                <a:pPr lvl="2"/>
                <a:r>
                  <a:rPr lang="en-IN" dirty="0"/>
                  <a:t>Above two are orthogonal carriers</a:t>
                </a:r>
              </a:p>
              <a:p>
                <a:pPr lvl="1"/>
                <a:r>
                  <a:rPr lang="en-IN" dirty="0"/>
                  <a:t>Any communication signal can be expressed as a combination of two signals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𝑐𝑜𝑚𝑝𝑙𝑒𝑥</m:t>
                    </m:r>
                    <m:r>
                      <a:rPr lang="en-IN" b="0" i="1" smtClean="0">
                        <a:latin typeface="Cambria Math" panose="02040503050406030204" pitchFamily="18" charset="0"/>
                      </a:rPr>
                      <m:t> </m:t>
                    </m:r>
                    <m:r>
                      <a:rPr lang="en-IN" b="0" i="1" smtClean="0">
                        <a:latin typeface="Cambria Math" panose="02040503050406030204" pitchFamily="18" charset="0"/>
                      </a:rPr>
                      <m:t>𝑟𝑒𝑝𝑟𝑒𝑠𝑒𝑛𝑡𝑎𝑡𝑖𝑜𝑛</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𝑝𝑎𝑠𝑠𝑏𝑎𝑛𝑑</m:t>
                    </m:r>
                    <m:r>
                      <a:rPr lang="en-IN" b="0" i="1" smtClean="0">
                        <a:latin typeface="Cambria Math" panose="02040503050406030204" pitchFamily="18" charset="0"/>
                      </a:rPr>
                      <m:t> </m:t>
                    </m:r>
                    <m:r>
                      <a:rPr lang="en-IN" b="0" i="1" smtClean="0">
                        <a:latin typeface="Cambria Math" panose="02040503050406030204" pitchFamily="18" charset="0"/>
                      </a:rPr>
                      <m:t>𝑠𝑖𝑔𝑛𝑎𝑙</m:t>
                    </m:r>
                  </m:oMath>
                </a14:m>
                <a:endParaRPr lang="en-IN" b="0" dirty="0"/>
              </a:p>
              <a:p>
                <a:pPr lvl="1"/>
                <a:r>
                  <a:rPr lang="en-IN" dirty="0"/>
                  <a:t>2 times the rate bandwidth</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oMath>
                </a14:m>
                <a:endParaRPr lang="en-IN" b="0" dirty="0"/>
              </a:p>
              <a:p>
                <a:pPr lvl="1"/>
                <a:r>
                  <a:rPr lang="en-IN" dirty="0"/>
                  <a:t>QPSK constellation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e>
                    </m:d>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𝑠𝑦𝑚𝑏𝑜𝑙𝑠</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𝑝𝑜𝑖𝑛𝑡𝑠</m:t>
                    </m:r>
                    <m:r>
                      <a:rPr lang="en-IN" b="0" i="1" smtClean="0">
                        <a:latin typeface="Cambria Math" panose="02040503050406030204" pitchFamily="18" charset="0"/>
                      </a:rPr>
                      <m:t> </m:t>
                    </m:r>
                    <m:r>
                      <a:rPr lang="en-IN" b="0" i="1" smtClean="0">
                        <a:latin typeface="Cambria Math" panose="02040503050406030204" pitchFamily="18" charset="0"/>
                      </a:rPr>
                      <m:t>𝑀</m:t>
                    </m:r>
                    <m:r>
                      <a:rPr lang="en-IN" b="0" i="1" smtClean="0">
                        <a:latin typeface="Cambria Math" panose="02040503050406030204" pitchFamily="18" charset="0"/>
                      </a:rPr>
                      <m:t>=4</m:t>
                    </m:r>
                  </m:oMath>
                </a14:m>
                <a:endParaRPr lang="en-IN" b="0" dirty="0"/>
              </a:p>
              <a:p>
                <a:pPr lvl="1"/>
                <a:r>
                  <a:rPr lang="en-IN" dirty="0"/>
                  <a:t>QPSK bits per symbol =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4</m:t>
                        </m:r>
                      </m:e>
                    </m:func>
                    <m:r>
                      <a:rPr lang="en-IN" b="0" i="1" smtClean="0">
                        <a:latin typeface="Cambria Math" panose="02040503050406030204" pitchFamily="18" charset="0"/>
                      </a:rPr>
                      <m:t>=2 </m:t>
                    </m:r>
                    <m:r>
                      <a:rPr lang="en-IN" b="0" i="1" smtClean="0">
                        <a:latin typeface="Cambria Math" panose="02040503050406030204" pitchFamily="18" charset="0"/>
                      </a:rPr>
                      <m:t>𝑏𝑖𝑡𝑠</m:t>
                    </m:r>
                  </m:oMath>
                </a14:m>
                <a:endParaRPr lang="en-IN" b="0" dirty="0"/>
              </a:p>
              <a:p>
                <a:pPr lvl="1"/>
                <a:r>
                  <a:rPr lang="en-IN" b="0" dirty="0"/>
                  <a:t>If the power is P</a:t>
                </a:r>
                <a14:m>
                  <m:oMath xmlns:m="http://schemas.openxmlformats.org/officeDocument/2006/math">
                    <m:r>
                      <a:rPr lang="en-IN" i="1">
                        <a:latin typeface="Cambria Math" panose="02040503050406030204" pitchFamily="18" charset="0"/>
                      </a:rPr>
                      <m:t>=</m:t>
                    </m:r>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𝐴𝑚𝑝𝑙𝑖𝑡𝑢𝑟𝑒</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2</m:t>
                            </m:r>
                          </m:den>
                        </m:f>
                      </m:e>
                    </m:rad>
                  </m:oMath>
                </a14:m>
                <a:endParaRPr lang="en-IN" b="0" dirty="0"/>
              </a:p>
              <a:p>
                <a:pPr lvl="1"/>
                <a:r>
                  <a:rPr lang="en-IN" dirty="0"/>
                  <a:t>Phases of the symbols are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45</m:t>
                        </m:r>
                      </m:e>
                      <m:sup>
                        <m:r>
                          <a:rPr lang="en-IN" b="0" i="1" smtClean="0">
                            <a:latin typeface="Cambria Math" panose="02040503050406030204" pitchFamily="18" charset="0"/>
                          </a:rPr>
                          <m:t>𝑜</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135</m:t>
                        </m:r>
                      </m:e>
                      <m:sup>
                        <m:r>
                          <a:rPr lang="en-IN" b="0" i="1" smtClean="0">
                            <a:latin typeface="Cambria Math" panose="02040503050406030204" pitchFamily="18" charset="0"/>
                          </a:rPr>
                          <m:t>𝑜</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225</m:t>
                        </m:r>
                      </m:e>
                      <m:sup>
                        <m:r>
                          <a:rPr lang="en-IN" b="0" i="1" smtClean="0">
                            <a:latin typeface="Cambria Math" panose="02040503050406030204" pitchFamily="18" charset="0"/>
                          </a:rPr>
                          <m:t>0</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315</m:t>
                        </m:r>
                      </m:e>
                      <m:sup>
                        <m:r>
                          <a:rPr lang="en-IN" b="0" i="1" smtClean="0">
                            <a:latin typeface="Cambria Math" panose="02040503050406030204" pitchFamily="18" charset="0"/>
                          </a:rPr>
                          <m:t>𝑜</m:t>
                        </m:r>
                      </m:sup>
                    </m:sSup>
                  </m:oMath>
                </a14:m>
                <a:endParaRPr lang="en-IN" dirty="0"/>
              </a:p>
              <a:p>
                <a:pPr lvl="1"/>
                <a:r>
                  <a:rPr lang="en-IN" dirty="0"/>
                  <a:t>Phase differences between any successive points/symbols are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90</m:t>
                        </m:r>
                      </m:e>
                      <m:sup>
                        <m:r>
                          <a:rPr lang="en-IN" b="0" i="1" smtClean="0">
                            <a:latin typeface="Cambria Math" panose="02040503050406030204" pitchFamily="18" charset="0"/>
                          </a:rPr>
                          <m:t>𝑜</m:t>
                        </m:r>
                      </m:sup>
                    </m:sSup>
                  </m:oMath>
                </a14:m>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272336BC-E1DA-FF91-8773-CC0BD6B7E6B0}"/>
                  </a:ext>
                </a:extLst>
              </p:cNvPr>
              <p:cNvSpPr>
                <a:spLocks noGrp="1" noRot="1" noChangeAspect="1" noMove="1" noResize="1" noEditPoints="1" noAdjustHandles="1" noChangeArrowheads="1" noChangeShapeType="1" noTextEdit="1"/>
              </p:cNvSpPr>
              <p:nvPr>
                <p:ph sz="quarter" idx="10"/>
              </p:nvPr>
            </p:nvSpPr>
            <p:spPr>
              <a:xfrm>
                <a:off x="213644" y="550863"/>
                <a:ext cx="10633321" cy="5952594"/>
              </a:xfrm>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50285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466E-8926-5BD0-EF68-694EB171DFE6}"/>
              </a:ext>
            </a:extLst>
          </p:cNvPr>
          <p:cNvSpPr>
            <a:spLocks noGrp="1"/>
          </p:cNvSpPr>
          <p:nvPr>
            <p:ph type="title"/>
          </p:nvPr>
        </p:nvSpPr>
        <p:spPr/>
        <p:txBody>
          <a:bodyPr/>
          <a:lstStyle/>
          <a:p>
            <a:r>
              <a:rPr lang="en-IN" dirty="0"/>
              <a:t>QPSK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4A6C97-4AD9-038C-2F06-3505B50E2909}"/>
                  </a:ext>
                </a:extLst>
              </p:cNvPr>
              <p:cNvSpPr>
                <a:spLocks noGrp="1"/>
              </p:cNvSpPr>
              <p:nvPr>
                <p:ph sz="quarter" idx="10"/>
              </p:nvPr>
            </p:nvSpPr>
            <p:spPr/>
            <p:txBody>
              <a:bodyPr>
                <a:normAutofit fontScale="70000" lnSpcReduction="20000"/>
              </a:bodyPr>
              <a:lstStyle/>
              <a:p>
                <a:r>
                  <a:rPr lang="en-IN" sz="2400" dirty="0">
                    <a:latin typeface="Gotham Light" pitchFamily="50" charset="0"/>
                  </a:rPr>
                  <a:t>Mapping of the Symbols can be:</a:t>
                </a: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→00</m:t>
                    </m:r>
                  </m:oMath>
                </a14:m>
                <a:endParaRPr lang="en-IN" b="0" dirty="0">
                  <a:latin typeface="Gotham Light" pitchFamily="50" charset="0"/>
                </a:endParaRP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→01</m:t>
                    </m:r>
                  </m:oMath>
                </a14:m>
                <a:endParaRPr lang="en-IN" b="0" dirty="0">
                  <a:latin typeface="Gotham Light" pitchFamily="50" charset="0"/>
                </a:endParaRP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→10</m:t>
                    </m:r>
                  </m:oMath>
                </a14:m>
                <a:endParaRPr lang="en-IN" b="0" dirty="0">
                  <a:latin typeface="Gotham Light" pitchFamily="50" charset="0"/>
                </a:endParaRP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r>
                      <a:rPr lang="en-IN" b="0" i="1" smtClean="0">
                        <a:latin typeface="Cambria Math" panose="02040503050406030204" pitchFamily="18" charset="0"/>
                      </a:rPr>
                      <m:t>→11</m:t>
                    </m:r>
                  </m:oMath>
                </a14:m>
                <a:endParaRPr lang="en-IN" b="0" dirty="0">
                  <a:latin typeface="Gotham Light" pitchFamily="50" charset="0"/>
                </a:endParaRPr>
              </a:p>
              <a:p>
                <a:r>
                  <a:rPr lang="en-IN" dirty="0">
                    <a:latin typeface="Gotham Light" pitchFamily="50" charset="0"/>
                  </a:rPr>
                  <a:t>Communication system model</a:t>
                </a:r>
              </a:p>
              <a:p>
                <a:pPr lvl="1"/>
                <a14:m>
                  <m:oMath xmlns:m="http://schemas.openxmlformats.org/officeDocument/2006/math">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𝐼</m:t>
                                    </m:r>
                                  </m:sub>
                                </m:sSub>
                                <m:r>
                                  <a:rPr lang="en-IN" i="1">
                                    <a:latin typeface="Cambria Math" panose="02040503050406030204" pitchFamily="18" charset="0"/>
                                  </a:rPr>
                                  <m:t>+</m:t>
                                </m:r>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𝑄</m:t>
                                    </m:r>
                                  </m:sub>
                                </m:sSub>
                              </m:e>
                            </m:d>
                          </m:e>
                        </m:groupChr>
                      </m:e>
                      <m:lim>
                        <m:r>
                          <a:rPr lang="en-IN" b="0" i="1" smtClean="0">
                            <a:latin typeface="Cambria Math" panose="02040503050406030204" pitchFamily="18" charset="0"/>
                          </a:rPr>
                          <m:t>𝑦</m:t>
                        </m:r>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𝐼</m:t>
                                    </m:r>
                                  </m:sub>
                                </m:sSub>
                                <m:r>
                                  <a:rPr lang="en-IN" i="1">
                                    <a:latin typeface="Cambria Math" panose="02040503050406030204" pitchFamily="18" charset="0"/>
                                  </a:rPr>
                                  <m:t>+</m:t>
                                </m:r>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𝑄</m:t>
                                    </m:r>
                                  </m:sub>
                                </m:sSub>
                              </m:e>
                            </m:d>
                          </m:e>
                        </m:groupChr>
                      </m:e>
                      <m:lim>
                        <m:r>
                          <a:rPr lang="en-IN" b="0" i="1" smtClean="0">
                            <a:latin typeface="Cambria Math" panose="02040503050406030204" pitchFamily="18" charset="0"/>
                          </a:rPr>
                          <m:t>𝑥</m:t>
                        </m:r>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𝐼</m:t>
                                    </m:r>
                                  </m:sub>
                                </m:sSub>
                                <m:r>
                                  <a:rPr lang="en-IN" i="1">
                                    <a:latin typeface="Cambria Math" panose="02040503050406030204" pitchFamily="18" charset="0"/>
                                  </a:rPr>
                                  <m:t>+</m:t>
                                </m:r>
                                <m:r>
                                  <a:rPr lang="en-IN" i="1">
                                    <a:latin typeface="Cambria Math" panose="02040503050406030204" pitchFamily="18" charset="0"/>
                                  </a:rPr>
                                  <m:t>𝑗</m:t>
                                </m:r>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𝑄</m:t>
                                    </m:r>
                                  </m:sub>
                                </m:sSub>
                              </m:e>
                            </m:d>
                            <m:r>
                              <m:rPr>
                                <m:nor/>
                              </m:rPr>
                              <a:rPr lang="en-IN" dirty="0">
                                <a:latin typeface="Gotham Light" pitchFamily="50" charset="0"/>
                              </a:rPr>
                              <m:t> </m:t>
                            </m:r>
                          </m:e>
                        </m:groupChr>
                      </m:e>
                      <m:lim>
                        <m:r>
                          <a:rPr lang="en-IN" b="0" i="1" smtClean="0">
                            <a:latin typeface="Cambria Math" panose="02040503050406030204" pitchFamily="18" charset="0"/>
                          </a:rPr>
                          <m:t>𝑛</m:t>
                        </m:r>
                      </m:lim>
                    </m:limLow>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 </m:t>
                    </m:r>
                  </m:oMath>
                </a14:m>
                <a:r>
                  <a:rPr lang="en-IN" dirty="0">
                    <a:latin typeface="Gotham Light" pitchFamily="50" charset="0"/>
                  </a:rPr>
                  <a:t>- </a:t>
                </a:r>
                <a:r>
                  <a:rPr lang="en-IN" dirty="0"/>
                  <a:t>𝑎𝑟𝑒 𝑐𝑜𝑚𝑝𝑙𝑒𝑥 𝑏𝑎𝑠𝑒𝑏𝑎𝑛𝑑 𝑟𝑒𝑝𝑟𝑒𝑠𝑒𝑛𝑡𝑎𝑡𝑖𝑜𝑛𝑠 𝑜𝑓 𝑟𝑒𝑐𝑒𝑖𝑣𝑒𝑑 𝑠𝑖𝑔𝑛𝑎𝑙, 𝑡𝑟𝑎𝑛𝑠𝑚𝑖𝑡𝑡𝑒𝑑 𝑠𝑖𝑔𝑛𝑎𝑙, 𝑛𝑜𝑖𝑠𝑒, 𝑟𝑒𝑠𝑝𝑒𝑐𝑡𝑖𝑣𝑒𝑙𝑦 and are complex quantities</a:t>
                </a:r>
              </a:p>
              <a:p>
                <a:r>
                  <a:rPr lang="en-IN" dirty="0"/>
                  <a:t>Signal power P</a:t>
                </a:r>
              </a:p>
              <a:p>
                <a:pPr lvl="1"/>
                <a:r>
                  <a:rPr lang="en-IN" dirty="0"/>
                  <a:t>For power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f>
                      <m:fPr>
                        <m:ctrlPr>
                          <a:rPr lang="en-IN" b="0" i="1" smtClean="0">
                            <a:latin typeface="Cambria Math" panose="02040503050406030204" pitchFamily="18" charset="0"/>
                          </a:rPr>
                        </m:ctrlPr>
                      </m:fPr>
                      <m:num>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𝑃</m:t>
                            </m:r>
                          </m:e>
                        </m:rad>
                      </m:num>
                      <m:den>
                        <m:r>
                          <a:rPr lang="en-IN" b="0" i="1" smtClean="0">
                            <a:latin typeface="Cambria Math" panose="02040503050406030204" pitchFamily="18" charset="0"/>
                          </a:rPr>
                          <m:t>2</m:t>
                        </m:r>
                      </m:den>
                    </m:f>
                  </m:oMath>
                </a14:m>
                <a:endParaRPr lang="en-IN" dirty="0"/>
              </a:p>
              <a:p>
                <a:pPr lvl="1"/>
                <a:r>
                  <a:rPr lang="en-IN" dirty="0"/>
                  <a:t>In phase and quadrature components each will have half the power =&gt; P/2</a:t>
                </a:r>
              </a:p>
              <a:p>
                <a:pPr lvl="1"/>
                <a:r>
                  <a:rPr lang="en-IN" dirty="0"/>
                  <a:t>Signal amplitude A depends on the power and cannot be chosen arbitrarily </a:t>
                </a:r>
              </a:p>
              <a:p>
                <a:r>
                  <a:rPr lang="en-IN" dirty="0">
                    <a:latin typeface="Gotham Light" pitchFamily="50" charset="0"/>
                  </a:rPr>
                  <a:t>Noise power</a:t>
                </a:r>
              </a:p>
              <a:p>
                <a:pPr lvl="1"/>
                <a:r>
                  <a:rPr lang="en-IN" dirty="0">
                    <a:latin typeface="Gotham Light" pitchFamily="50" charset="0"/>
                  </a:rPr>
                  <a:t>Noise will have real and complex parts each of which will have a power of </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r>
                          <a:rPr lang="en-IN" i="1">
                            <a:latin typeface="Cambria Math" panose="02040503050406030204" pitchFamily="18" charset="0"/>
                          </a:rPr>
                          <m:t>2</m:t>
                        </m:r>
                      </m:den>
                    </m:f>
                  </m:oMath>
                </a14:m>
                <a:r>
                  <a:rPr lang="en-IN" dirty="0">
                    <a:latin typeface="Gotham Light" pitchFamily="50" charset="0"/>
                  </a:rPr>
                  <a:t> and hence total noise power will be </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r>
                          <a:rPr lang="en-IN" i="1">
                            <a:latin typeface="Cambria Math" panose="02040503050406030204" pitchFamily="18" charset="0"/>
                          </a:rPr>
                          <m:t>2</m:t>
                        </m:r>
                      </m:den>
                    </m:f>
                    <m:r>
                      <a:rPr lang="en-IN" i="1">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num>
                      <m:den>
                        <m:r>
                          <a:rPr lang="en-IN" i="1">
                            <a:latin typeface="Cambria Math" panose="02040503050406030204" pitchFamily="18" charset="0"/>
                          </a:rPr>
                          <m:t>2</m:t>
                        </m:r>
                      </m:den>
                    </m:f>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0</m:t>
                        </m:r>
                      </m:sub>
                    </m:sSub>
                    <m:r>
                      <a:rPr lang="en-IN" i="1">
                        <a:latin typeface="Cambria Math" panose="02040503050406030204" pitchFamily="18" charset="0"/>
                      </a:rPr>
                      <m:t> </m:t>
                    </m:r>
                  </m:oMath>
                </a14:m>
                <a:endParaRPr lang="en-IN" i="1" dirty="0">
                  <a:latin typeface="Cambria Math" panose="02040503050406030204" pitchFamily="18"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𝑄</m:t>
                        </m:r>
                      </m:sub>
                    </m:sSub>
                  </m:oMath>
                </a14:m>
                <a:r>
                  <a:rPr lang="en-IN" dirty="0">
                    <a:latin typeface="Gotham Light" pitchFamily="50" charset="0"/>
                  </a:rPr>
                  <a:t> are Gaussian with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𝑇𝑜𝑡𝑎𝑙</m:t>
                    </m:r>
                    <m:r>
                      <a:rPr lang="en-IN" b="0" i="1" smtClean="0">
                        <a:latin typeface="Cambria Math" panose="02040503050406030204" pitchFamily="18" charset="0"/>
                      </a:rPr>
                      <m:t> </m:t>
                    </m:r>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oMath>
                </a14:m>
                <a:endParaRPr lang="en-IN" b="0" dirty="0">
                  <a:latin typeface="Gotham Light" pitchFamily="50" charset="0"/>
                </a:endParaRPr>
              </a:p>
              <a:p>
                <a:r>
                  <a:rPr lang="en-IN" dirty="0">
                    <a:latin typeface="Gotham Light" pitchFamily="50" charset="0"/>
                  </a:rPr>
                  <a:t>SNR for this system is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latin typeface="Gotham Light" pitchFamily="50" charset="0"/>
                </a:endParaRPr>
              </a:p>
              <a:p>
                <a:r>
                  <a:rPr lang="en-IN" dirty="0">
                    <a:latin typeface="Gotham Light" pitchFamily="50" charset="0"/>
                  </a:rPr>
                  <a:t>QPSK can be represented as two parallel streams of BPSK</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𝐼</m:t>
                        </m:r>
                      </m:sub>
                    </m:sSub>
                  </m:oMath>
                </a14:m>
                <a:endParaRPr lang="en-IN" b="0" dirty="0">
                  <a:latin typeface="Gotham Light" pitchFamily="50" charset="0"/>
                </a:endParaRP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𝑄</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𝑄</m:t>
                        </m:r>
                      </m:sub>
                    </m:sSub>
                  </m:oMath>
                </a14:m>
                <a:endParaRPr lang="en-IN" b="0" dirty="0">
                  <a:latin typeface="Gotham Light" pitchFamily="50" charset="0"/>
                </a:endParaRPr>
              </a:p>
              <a:p>
                <a:r>
                  <a:rPr lang="en-IN" dirty="0">
                    <a:latin typeface="Gotham Light" pitchFamily="50" charset="0"/>
                  </a:rPr>
                  <a:t>BER of each BPSK stream (In phase or quadrature) is </a:t>
                </a:r>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r>
                      <a:rPr lang="en-IN" b="0" i="1" smtClean="0">
                        <a:latin typeface="Cambria Math" panose="02040503050406030204" pitchFamily="18" charset="0"/>
                      </a:rPr>
                      <m:t>=</m:t>
                    </m:r>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e>
                    </m:rad>
                    <m:r>
                      <a:rPr lang="en-IN" b="0" i="1" smtClean="0">
                        <a:latin typeface="Cambria Math" panose="02040503050406030204" pitchFamily="18" charset="0"/>
                      </a:rPr>
                      <m:t>)</m:t>
                    </m:r>
                  </m:oMath>
                </a14:m>
                <a:endParaRPr lang="en-IN" dirty="0">
                  <a:latin typeface="Gotham Light" pitchFamily="50" charset="0"/>
                </a:endParaRPr>
              </a:p>
              <a:p>
                <a:pPr lvl="2"/>
                <a:endParaRPr lang="en-IN" dirty="0">
                  <a:latin typeface="Gotham Light" pitchFamily="50" charset="0"/>
                </a:endParaRPr>
              </a:p>
              <a:p>
                <a:pPr lvl="1"/>
                <a:endParaRPr lang="en-IN" dirty="0">
                  <a:latin typeface="Gotham Light" pitchFamily="50" charset="0"/>
                </a:endParaRPr>
              </a:p>
              <a:p>
                <a:endParaRPr lang="en-IN" dirty="0">
                  <a:latin typeface="Gotham Light" pitchFamily="50" charset="0"/>
                </a:endParaRPr>
              </a:p>
              <a:p>
                <a:pPr lvl="1"/>
                <a:endParaRPr lang="en-IN" dirty="0">
                  <a:latin typeface="Gotham Light" pitchFamily="50" charset="0"/>
                </a:endParaRPr>
              </a:p>
              <a:p>
                <a:endParaRPr lang="en-IN" sz="2400" dirty="0">
                  <a:latin typeface="Gotham Light" pitchFamily="50" charset="0"/>
                </a:endParaRPr>
              </a:p>
              <a:p>
                <a:endParaRPr lang="en-IN" dirty="0"/>
              </a:p>
            </p:txBody>
          </p:sp>
        </mc:Choice>
        <mc:Fallback xmlns="">
          <p:sp>
            <p:nvSpPr>
              <p:cNvPr id="3" name="Content Placeholder 2">
                <a:extLst>
                  <a:ext uri="{FF2B5EF4-FFF2-40B4-BE49-F238E27FC236}">
                    <a16:creationId xmlns:a16="http://schemas.microsoft.com/office/drawing/2014/main" id="{FE4A6C97-4AD9-038C-2F06-3505B50E2909}"/>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28750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EB3E-0A24-18C6-0315-FF90522B7C6F}"/>
              </a:ext>
            </a:extLst>
          </p:cNvPr>
          <p:cNvSpPr>
            <a:spLocks noGrp="1"/>
          </p:cNvSpPr>
          <p:nvPr>
            <p:ph type="title"/>
          </p:nvPr>
        </p:nvSpPr>
        <p:spPr/>
        <p:txBody>
          <a:bodyPr/>
          <a:lstStyle/>
          <a:p>
            <a:r>
              <a:rPr lang="en-IN" dirty="0"/>
              <a:t>QPSK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EB612C-924E-2277-6EED-B60396EC7536}"/>
                  </a:ext>
                </a:extLst>
              </p:cNvPr>
              <p:cNvSpPr>
                <a:spLocks noGrp="1"/>
              </p:cNvSpPr>
              <p:nvPr>
                <p:ph sz="quarter" idx="10"/>
              </p:nvPr>
            </p:nvSpPr>
            <p:spPr/>
            <p:txBody>
              <a:bodyPr/>
              <a:lstStyle/>
              <a:p>
                <a:r>
                  <a:rPr lang="en-IN" dirty="0"/>
                  <a:t>QPSK symbol is in error when either of the bits (in phase and quadrature) is in error</a:t>
                </a:r>
              </a:p>
              <a:p>
                <a:r>
                  <a:rPr lang="en-IN" dirty="0"/>
                  <a:t>Symbol Error Rate of QPSK </a:t>
                </a:r>
              </a:p>
              <a:p>
                <a:pPr lvl="1"/>
                <a14:m>
                  <m:oMath xmlns:m="http://schemas.openxmlformats.org/officeDocument/2006/math">
                    <m:r>
                      <a:rPr lang="en-IN" b="0" i="1" smtClean="0">
                        <a:latin typeface="Cambria Math" panose="02040503050406030204" pitchFamily="18" charset="0"/>
                      </a:rPr>
                      <m:t>𝑆𝐸</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e>
                                </m:rad>
                              </m:e>
                            </m:d>
                          </m:e>
                        </m:d>
                      </m:e>
                      <m:sup>
                        <m:r>
                          <a:rPr lang="en-IN" b="0" i="1" smtClean="0">
                            <a:latin typeface="Cambria Math" panose="02040503050406030204" pitchFamily="18" charset="0"/>
                          </a:rPr>
                          <m:t>2</m:t>
                        </m:r>
                      </m:sup>
                    </m:sSup>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𝑆𝐸</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𝑄𝑃𝑆𝐾</m:t>
                        </m:r>
                      </m:sub>
                    </m:sSub>
                  </m:oMath>
                </a14:m>
                <a:r>
                  <a:rPr lang="en-IN" b="0" dirty="0"/>
                  <a:t> </a:t>
                </a:r>
                <a14:m>
                  <m:oMath xmlns:m="http://schemas.openxmlformats.org/officeDocument/2006/math">
                    <m:r>
                      <a:rPr lang="en-IN" b="0" i="1" smtClean="0">
                        <a:latin typeface="Cambria Math" panose="02040503050406030204" pitchFamily="18" charset="0"/>
                      </a:rPr>
                      <m:t>≈2∗</m:t>
                    </m:r>
                    <m:r>
                      <a:rPr lang="en-IN" b="0" i="1" smtClean="0">
                        <a:latin typeface="Cambria Math" panose="02040503050406030204" pitchFamily="18" charset="0"/>
                      </a:rPr>
                      <m:t>𝐵𝐸</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𝐵𝑃𝑆𝐾</m:t>
                        </m:r>
                      </m:sub>
                    </m:sSub>
                    <m:r>
                      <a:rPr lang="en-IN" b="0" i="1" smtClean="0">
                        <a:latin typeface="Cambria Math" panose="02040503050406030204" pitchFamily="18" charset="0"/>
                      </a:rPr>
                      <m:t>=2</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r>
                      <a:rPr lang="en-IN" b="0" i="1" smtClean="0">
                        <a:latin typeface="Cambria Math" panose="02040503050406030204" pitchFamily="18" charset="0"/>
                      </a:rPr>
                      <m:t>=2</m:t>
                    </m:r>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e>
                    </m:rad>
                    <m:r>
                      <a:rPr lang="en-IN" b="0" i="1" smtClean="0">
                        <a:latin typeface="Cambria Math" panose="02040503050406030204" pitchFamily="18" charset="0"/>
                      </a:rPr>
                      <m:t>)</m:t>
                    </m:r>
                  </m:oMath>
                </a14:m>
                <a:endParaRPr lang="en-IN" dirty="0"/>
              </a:p>
            </p:txBody>
          </p:sp>
        </mc:Choice>
        <mc:Fallback xmlns="">
          <p:sp>
            <p:nvSpPr>
              <p:cNvPr id="3" name="Content Placeholder 2">
                <a:extLst>
                  <a:ext uri="{FF2B5EF4-FFF2-40B4-BE49-F238E27FC236}">
                    <a16:creationId xmlns:a16="http://schemas.microsoft.com/office/drawing/2014/main" id="{5DEB612C-924E-2277-6EED-B60396EC7536}"/>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02796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BEAB-61CF-3840-938C-8202E879EEE6}"/>
              </a:ext>
            </a:extLst>
          </p:cNvPr>
          <p:cNvSpPr>
            <a:spLocks noGrp="1"/>
          </p:cNvSpPr>
          <p:nvPr>
            <p:ph type="title"/>
          </p:nvPr>
        </p:nvSpPr>
        <p:spPr/>
        <p:txBody>
          <a:bodyPr/>
          <a:lstStyle/>
          <a:p>
            <a:r>
              <a:rPr lang="en-IN" dirty="0"/>
              <a:t>QAM – Quadrature Amplitude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63975F-C331-2B3E-1A91-377E4677383B}"/>
                  </a:ext>
                </a:extLst>
              </p:cNvPr>
              <p:cNvSpPr>
                <a:spLocks noGrp="1"/>
              </p:cNvSpPr>
              <p:nvPr>
                <p:ph sz="quarter" idx="10"/>
              </p:nvPr>
            </p:nvSpPr>
            <p:spPr/>
            <p:txBody>
              <a:bodyPr>
                <a:normAutofit fontScale="92500" lnSpcReduction="20000"/>
              </a:bodyPr>
              <a:lstStyle/>
              <a:p>
                <a:r>
                  <a:rPr lang="en-IN" dirty="0"/>
                  <a:t>HOM – Higher Order Modulation</a:t>
                </a:r>
              </a:p>
              <a:p>
                <a:r>
                  <a:rPr lang="en-IN" dirty="0"/>
                  <a:t>Most important constellations</a:t>
                </a:r>
              </a:p>
              <a:p>
                <a:r>
                  <a:rPr lang="en-IN" dirty="0"/>
                  <a:t>Used in 4G,LTE, 5G-NR etc.</a:t>
                </a:r>
              </a:p>
              <a:p>
                <a:r>
                  <a:rPr lang="en-IN" dirty="0"/>
                  <a:t>Generalization of QPSK</a:t>
                </a:r>
              </a:p>
              <a:p>
                <a:pPr lvl="1"/>
                <a:r>
                  <a:rPr lang="en-IN" dirty="0"/>
                  <a:t>QPSK is 4 QAM</a:t>
                </a:r>
              </a:p>
              <a:p>
                <a:r>
                  <a:rPr lang="en-IN" b="0" dirty="0"/>
                  <a:t>Also called as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2</m:t>
                        </m:r>
                        <m:r>
                          <a:rPr lang="en-IN" b="0" i="1" smtClean="0">
                            <a:latin typeface="Cambria Math" panose="02040503050406030204" pitchFamily="18" charset="0"/>
                          </a:rPr>
                          <m:t>𝑛</m:t>
                        </m:r>
                      </m:sup>
                    </m:sSup>
                    <m:r>
                      <a:rPr lang="en-IN" b="0" i="1" smtClean="0">
                        <a:latin typeface="Cambria Math" panose="02040503050406030204" pitchFamily="18" charset="0"/>
                      </a:rPr>
                      <m:t> </m:t>
                    </m:r>
                    <m:r>
                      <a:rPr lang="en-IN" b="0" i="1" smtClean="0">
                        <a:latin typeface="Cambria Math" panose="02040503050406030204" pitchFamily="18" charset="0"/>
                      </a:rPr>
                      <m:t>𝑄𝐴𝑀</m:t>
                    </m:r>
                  </m:oMath>
                </a14:m>
                <a:endParaRPr lang="en-IN" b="0" dirty="0"/>
              </a:p>
              <a:p>
                <a:r>
                  <a:rPr lang="en-IN" dirty="0"/>
                  <a:t>QAM is known as M-QAM – M is the number of symbols</a:t>
                </a:r>
              </a:p>
              <a:p>
                <a:r>
                  <a:rPr lang="en-IN" dirty="0"/>
                  <a:t>QCM – Quadrature Carrier Multiplexing</a:t>
                </a:r>
              </a:p>
              <a:p>
                <a:r>
                  <a:rPr lang="en-IN" dirty="0"/>
                  <a:t>Number of bits per symbols -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𝑀</m:t>
                        </m:r>
                      </m:e>
                    </m:func>
                  </m:oMath>
                </a14:m>
                <a:endParaRPr lang="en-IN" dirty="0"/>
              </a:p>
              <a:p>
                <a:r>
                  <a:rPr lang="en-IN" dirty="0"/>
                  <a:t>Square constellation</a:t>
                </a:r>
              </a:p>
              <a:p>
                <a:r>
                  <a:rPr lang="en-IN" dirty="0"/>
                  <a:t>16 QAM</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,3</m:t>
                        </m:r>
                        <m:r>
                          <a:rPr lang="en-IN" b="0" i="1" smtClean="0">
                            <a:latin typeface="Cambria Math" panose="02040503050406030204" pitchFamily="18" charset="0"/>
                          </a:rPr>
                          <m:t>𝐴</m:t>
                        </m:r>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𝑄</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,3</m:t>
                        </m:r>
                        <m:r>
                          <a:rPr lang="en-IN" b="0" i="1" smtClean="0">
                            <a:latin typeface="Cambria Math" panose="02040503050406030204" pitchFamily="18" charset="0"/>
                          </a:rPr>
                          <m:t>𝐴</m:t>
                        </m:r>
                      </m:e>
                    </m:d>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𝐼</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𝑗𝑥</m:t>
                        </m:r>
                      </m:e>
                      <m:sub>
                        <m:r>
                          <a:rPr lang="en-IN" b="0" i="1" smtClean="0">
                            <a:latin typeface="Cambria Math" panose="02040503050406030204" pitchFamily="18" charset="0"/>
                          </a:rPr>
                          <m:t>𝑄</m:t>
                        </m:r>
                      </m:sub>
                    </m:sSub>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,−3</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 −3</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𝑗𝐴</m:t>
                    </m:r>
                    <m:r>
                      <a:rPr lang="en-IN" b="0" i="1" smtClean="0">
                        <a:latin typeface="Cambria Math" panose="02040503050406030204" pitchFamily="18" charset="0"/>
                      </a:rPr>
                      <m:t>…}</m:t>
                    </m:r>
                  </m:oMath>
                </a14:m>
                <a:endParaRPr lang="en-IN" dirty="0"/>
              </a:p>
              <a:p>
                <a:pPr lvl="1"/>
                <a:r>
                  <a:rPr lang="en-IN" dirty="0"/>
                  <a:t>A is amplitude and depends on the power and cannot be chosen arbitrarily </a:t>
                </a:r>
              </a:p>
              <a:p>
                <a:r>
                  <a:rPr lang="en-IN" dirty="0"/>
                  <a:t>QAM allows to transmit at very high bit rates</a:t>
                </a:r>
              </a:p>
              <a:p>
                <a:pPr lvl="1"/>
                <a:r>
                  <a:rPr lang="en-IN" dirty="0"/>
                  <a:t>1024 QAM has </a:t>
                </a:r>
                <a14:m>
                  <m:oMath xmlns:m="http://schemas.openxmlformats.org/officeDocument/2006/math">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1024=</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log</m:t>
                                </m:r>
                              </m:e>
                              <m:sub>
                                <m:r>
                                  <a:rPr lang="en-IN" b="0" i="1" smtClean="0">
                                    <a:latin typeface="Cambria Math" panose="02040503050406030204" pitchFamily="18" charset="0"/>
                                  </a:rPr>
                                  <m:t>2</m:t>
                                </m:r>
                              </m:sub>
                            </m:sSub>
                          </m:fName>
                          <m:e>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10</m:t>
                                </m:r>
                              </m:sup>
                            </m:sSup>
                          </m:e>
                        </m:func>
                        <m:r>
                          <a:rPr lang="en-IN" b="0" i="1" smtClean="0">
                            <a:latin typeface="Cambria Math" panose="02040503050406030204" pitchFamily="18" charset="0"/>
                          </a:rPr>
                          <m:t>=10 </m:t>
                        </m:r>
                        <m:r>
                          <a:rPr lang="en-IN" b="0" i="1" smtClean="0">
                            <a:latin typeface="Cambria Math" panose="02040503050406030204" pitchFamily="18" charset="0"/>
                          </a:rPr>
                          <m:t>𝑏𝑖𝑡𝑠</m:t>
                        </m:r>
                        <m:r>
                          <a:rPr lang="en-IN" b="0" i="1" smtClean="0">
                            <a:latin typeface="Cambria Math" panose="02040503050406030204" pitchFamily="18" charset="0"/>
                          </a:rPr>
                          <m:t> </m:t>
                        </m:r>
                        <m:r>
                          <a:rPr lang="en-IN" b="0" i="1" smtClean="0">
                            <a:latin typeface="Cambria Math" panose="02040503050406030204" pitchFamily="18" charset="0"/>
                          </a:rPr>
                          <m:t>𝑝𝑒𝑟</m:t>
                        </m:r>
                        <m:r>
                          <a:rPr lang="en-IN" b="0" i="1" smtClean="0">
                            <a:latin typeface="Cambria Math" panose="02040503050406030204" pitchFamily="18" charset="0"/>
                          </a:rPr>
                          <m:t> </m:t>
                        </m:r>
                        <m:r>
                          <a:rPr lang="en-IN" b="0" i="1" smtClean="0">
                            <a:latin typeface="Cambria Math" panose="02040503050406030204" pitchFamily="18" charset="0"/>
                          </a:rPr>
                          <m:t>𝑠𝑦𝑚𝑏𝑜𝑙</m:t>
                        </m:r>
                      </m:e>
                    </m:func>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8263975F-C331-2B3E-1A91-377E4677383B}"/>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F9332CE-9E64-F2B9-E638-CC7D4E8F6DB1}"/>
              </a:ext>
            </a:extLst>
          </p:cNvPr>
          <p:cNvPicPr>
            <a:picLocks noChangeAspect="1"/>
          </p:cNvPicPr>
          <p:nvPr/>
        </p:nvPicPr>
        <p:blipFill>
          <a:blip r:embed="rId3"/>
          <a:stretch>
            <a:fillRect/>
          </a:stretch>
        </p:blipFill>
        <p:spPr>
          <a:xfrm>
            <a:off x="7604597" y="401474"/>
            <a:ext cx="4089944" cy="2539890"/>
          </a:xfrm>
          <a:prstGeom prst="rect">
            <a:avLst/>
          </a:prstGeom>
        </p:spPr>
      </p:pic>
    </p:spTree>
    <p:extLst>
      <p:ext uri="{BB962C8B-B14F-4D97-AF65-F5344CB8AC3E}">
        <p14:creationId xmlns:p14="http://schemas.microsoft.com/office/powerpoint/2010/main" val="142970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5C07-B133-E842-8094-5D5A522B544A}"/>
              </a:ext>
            </a:extLst>
          </p:cNvPr>
          <p:cNvSpPr>
            <a:spLocks noGrp="1"/>
          </p:cNvSpPr>
          <p:nvPr>
            <p:ph type="title"/>
          </p:nvPr>
        </p:nvSpPr>
        <p:spPr/>
        <p:txBody>
          <a:bodyPr/>
          <a:lstStyle/>
          <a:p>
            <a:r>
              <a:rPr lang="en-IN" dirty="0"/>
              <a:t>QAM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B97E04-A114-6954-5111-52716CD105A1}"/>
                  </a:ext>
                </a:extLst>
              </p:cNvPr>
              <p:cNvSpPr>
                <a:spLocks noGrp="1"/>
              </p:cNvSpPr>
              <p:nvPr>
                <p:ph sz="quarter" idx="10"/>
              </p:nvPr>
            </p:nvSpPr>
            <p:spPr/>
            <p:txBody>
              <a:bodyPr/>
              <a:lstStyle/>
              <a:p>
                <a:r>
                  <a:rPr lang="en-IN" dirty="0"/>
                  <a:t>AMC – Adaptive modulation and coding – is employed by mobile communication systems for effective communication</a:t>
                </a:r>
              </a:p>
              <a:p>
                <a14:m>
                  <m:oMath xmlns:m="http://schemas.openxmlformats.org/officeDocument/2006/math">
                    <m:r>
                      <a:rPr lang="en-IN" b="0" i="1" smtClean="0">
                        <a:latin typeface="Cambria Math" panose="02040503050406030204" pitchFamily="18" charset="0"/>
                      </a:rPr>
                      <m:t>𝑆𝑖𝑔𝑛𝑎𝑙</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𝑆</m:t>
                        </m:r>
                      </m:sub>
                    </m:sSub>
                    <m:r>
                      <a:rPr lang="en-IN" b="0" i="1" smtClean="0">
                        <a:latin typeface="Cambria Math" panose="02040503050406030204" pitchFamily="18" charset="0"/>
                      </a:rPr>
                      <m:t>,  </m:t>
                    </m:r>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𝑝𝑜𝑤𝑒𝑟</m:t>
                    </m:r>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oMath>
                </a14:m>
                <a:endParaRPr lang="en-IN" dirty="0"/>
              </a:p>
              <a:p>
                <a:r>
                  <a:rPr lang="en-IN" dirty="0"/>
                  <a:t>Symbol Error Rate for m-</a:t>
                </a:r>
                <a:r>
                  <a:rPr lang="en-IN" dirty="0" err="1"/>
                  <a:t>ary</a:t>
                </a:r>
                <a:r>
                  <a:rPr lang="en-IN" dirty="0"/>
                  <a:t> QAM is:</a:t>
                </a:r>
              </a:p>
              <a:p>
                <a:pPr lvl="1"/>
                <a:r>
                  <a:rPr lang="en-IN" b="1" dirty="0"/>
                  <a:t>SER </a:t>
                </a:r>
                <a14:m>
                  <m:oMath xmlns:m="http://schemas.openxmlformats.org/officeDocument/2006/math">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𝟒</m:t>
                    </m:r>
                    <m:d>
                      <m:dPr>
                        <m:ctrlPr>
                          <a:rPr lang="en-IN" b="1" i="1" smtClean="0">
                            <a:latin typeface="Cambria Math" panose="02040503050406030204" pitchFamily="18" charset="0"/>
                            <a:ea typeface="Cambria Math" panose="02040503050406030204" pitchFamily="18" charset="0"/>
                          </a:rPr>
                        </m:ctrlPr>
                      </m:dPr>
                      <m:e>
                        <m:r>
                          <a:rPr lang="en-IN" b="1" i="1" smtClean="0">
                            <a:latin typeface="Cambria Math" panose="02040503050406030204" pitchFamily="18" charset="0"/>
                            <a:ea typeface="Cambria Math" panose="02040503050406030204" pitchFamily="18" charset="0"/>
                          </a:rPr>
                          <m:t>𝟏</m:t>
                        </m:r>
                        <m:r>
                          <a:rPr lang="en-IN" b="1" i="1" smtClean="0">
                            <a:latin typeface="Cambria Math" panose="02040503050406030204" pitchFamily="18" charset="0"/>
                            <a:ea typeface="Cambria Math" panose="02040503050406030204" pitchFamily="18" charset="0"/>
                          </a:rPr>
                          <m:t>−</m:t>
                        </m:r>
                        <m:f>
                          <m:fPr>
                            <m:ctrlPr>
                              <a:rPr lang="en-IN" b="1" i="1" smtClean="0">
                                <a:latin typeface="Cambria Math" panose="02040503050406030204" pitchFamily="18" charset="0"/>
                                <a:ea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𝟏</m:t>
                            </m:r>
                          </m:num>
                          <m:den>
                            <m:rad>
                              <m:radPr>
                                <m:degHide m:val="on"/>
                                <m:ctrlPr>
                                  <a:rPr lang="en-IN" b="1" i="1" smtClean="0">
                                    <a:latin typeface="Cambria Math" panose="02040503050406030204" pitchFamily="18" charset="0"/>
                                    <a:ea typeface="Cambria Math" panose="02040503050406030204" pitchFamily="18" charset="0"/>
                                  </a:rPr>
                                </m:ctrlPr>
                              </m:radPr>
                              <m:deg/>
                              <m:e>
                                <m:r>
                                  <a:rPr lang="en-IN" b="1" i="1" smtClean="0">
                                    <a:latin typeface="Cambria Math" panose="02040503050406030204" pitchFamily="18" charset="0"/>
                                    <a:ea typeface="Cambria Math" panose="02040503050406030204" pitchFamily="18" charset="0"/>
                                  </a:rPr>
                                  <m:t>𝑴</m:t>
                                </m:r>
                              </m:e>
                            </m:rad>
                          </m:den>
                        </m:f>
                      </m:e>
                    </m:d>
                    <m:r>
                      <a:rPr lang="en-IN" b="1" i="1" smtClean="0">
                        <a:latin typeface="Cambria Math" panose="02040503050406030204" pitchFamily="18" charset="0"/>
                        <a:ea typeface="Cambria Math" panose="02040503050406030204" pitchFamily="18" charset="0"/>
                      </a:rPr>
                      <m:t>𝑸</m:t>
                    </m:r>
                    <m:d>
                      <m:dPr>
                        <m:ctrlPr>
                          <a:rPr lang="en-IN" b="1" i="1" smtClean="0">
                            <a:latin typeface="Cambria Math" panose="02040503050406030204" pitchFamily="18" charset="0"/>
                            <a:ea typeface="Cambria Math" panose="02040503050406030204" pitchFamily="18" charset="0"/>
                          </a:rPr>
                        </m:ctrlPr>
                      </m:dPr>
                      <m:e>
                        <m:rad>
                          <m:radPr>
                            <m:degHide m:val="on"/>
                            <m:ctrlPr>
                              <a:rPr lang="en-IN" b="1" i="1" smtClean="0">
                                <a:latin typeface="Cambria Math" panose="02040503050406030204" pitchFamily="18" charset="0"/>
                                <a:ea typeface="Cambria Math" panose="02040503050406030204" pitchFamily="18" charset="0"/>
                              </a:rPr>
                            </m:ctrlPr>
                          </m:radPr>
                          <m:deg/>
                          <m:e>
                            <m:f>
                              <m:fPr>
                                <m:ctrlPr>
                                  <a:rPr lang="en-IN" b="1" i="1" smtClean="0">
                                    <a:latin typeface="Cambria Math" panose="02040503050406030204" pitchFamily="18" charset="0"/>
                                    <a:ea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𝟑</m:t>
                                </m:r>
                                <m:r>
                                  <a:rPr lang="en-IN" b="1" i="1" smtClean="0">
                                    <a:latin typeface="Cambria Math" panose="02040503050406030204" pitchFamily="18" charset="0"/>
                                    <a:ea typeface="Cambria Math" panose="02040503050406030204" pitchFamily="18" charset="0"/>
                                  </a:rPr>
                                  <m:t>𝑷</m:t>
                                </m:r>
                              </m:num>
                              <m:den>
                                <m:sSub>
                                  <m:sSubPr>
                                    <m:ctrlPr>
                                      <a:rPr lang="en-IN" b="1" i="1" smtClean="0">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𝑵</m:t>
                                    </m:r>
                                  </m:e>
                                  <m:sub>
                                    <m:r>
                                      <a:rPr lang="en-IN" b="1" i="1" smtClean="0">
                                        <a:latin typeface="Cambria Math" panose="02040503050406030204" pitchFamily="18" charset="0"/>
                                        <a:ea typeface="Cambria Math" panose="02040503050406030204" pitchFamily="18" charset="0"/>
                                      </a:rPr>
                                      <m:t>𝟎</m:t>
                                    </m:r>
                                  </m:sub>
                                </m:sSub>
                                <m:d>
                                  <m:dPr>
                                    <m:ctrlPr>
                                      <a:rPr lang="en-IN" b="1" i="1" smtClean="0">
                                        <a:latin typeface="Cambria Math" panose="02040503050406030204" pitchFamily="18" charset="0"/>
                                        <a:ea typeface="Cambria Math" panose="02040503050406030204" pitchFamily="18" charset="0"/>
                                      </a:rPr>
                                    </m:ctrlPr>
                                  </m:dPr>
                                  <m:e>
                                    <m:r>
                                      <a:rPr lang="en-IN" b="1" i="1" smtClean="0">
                                        <a:latin typeface="Cambria Math" panose="02040503050406030204" pitchFamily="18" charset="0"/>
                                        <a:ea typeface="Cambria Math" panose="02040503050406030204" pitchFamily="18" charset="0"/>
                                      </a:rPr>
                                      <m:t>𝑴</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𝟏</m:t>
                                    </m:r>
                                  </m:e>
                                </m:d>
                              </m:den>
                            </m:f>
                          </m:e>
                        </m:rad>
                      </m:e>
                    </m:d>
                    <m:r>
                      <a:rPr lang="en-IN" b="1" i="1" smtClean="0">
                        <a:latin typeface="Cambria Math" panose="02040503050406030204" pitchFamily="18" charset="0"/>
                        <a:ea typeface="Cambria Math" panose="02040503050406030204" pitchFamily="18" charset="0"/>
                      </a:rPr>
                      <m:t> −</m:t>
                    </m:r>
                    <m:r>
                      <a:rPr lang="en-IN" b="1" i="1" smtClean="0">
                        <a:latin typeface="Cambria Math" panose="02040503050406030204" pitchFamily="18" charset="0"/>
                        <a:ea typeface="Cambria Math" panose="02040503050406030204" pitchFamily="18" charset="0"/>
                      </a:rPr>
                      <m:t>𝑴</m:t>
                    </m:r>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𝒎𝒐𝒅𝒖𝒍𝒂𝒕𝒊𝒐𝒏</m:t>
                    </m:r>
                    <m:r>
                      <a:rPr lang="en-IN" b="1" i="1" smtClean="0">
                        <a:latin typeface="Cambria Math" panose="02040503050406030204" pitchFamily="18" charset="0"/>
                        <a:ea typeface="Cambria Math" panose="02040503050406030204" pitchFamily="18" charset="0"/>
                      </a:rPr>
                      <m:t> </m:t>
                    </m:r>
                    <m:r>
                      <a:rPr lang="en-IN" b="1" i="1" smtClean="0">
                        <a:latin typeface="Cambria Math" panose="02040503050406030204" pitchFamily="18" charset="0"/>
                        <a:ea typeface="Cambria Math" panose="02040503050406030204" pitchFamily="18" charset="0"/>
                      </a:rPr>
                      <m:t>𝒐𝒓𝒅𝒆𝒓</m:t>
                    </m:r>
                  </m:oMath>
                </a14:m>
                <a:endParaRPr lang="en-IN" b="1" dirty="0"/>
              </a:p>
              <a:p>
                <a:pPr lvl="1"/>
                <a:endParaRPr lang="en-IN" dirty="0"/>
              </a:p>
            </p:txBody>
          </p:sp>
        </mc:Choice>
        <mc:Fallback xmlns="">
          <p:sp>
            <p:nvSpPr>
              <p:cNvPr id="3" name="Content Placeholder 2">
                <a:extLst>
                  <a:ext uri="{FF2B5EF4-FFF2-40B4-BE49-F238E27FC236}">
                    <a16:creationId xmlns:a16="http://schemas.microsoft.com/office/drawing/2014/main" id="{D2B97E04-A114-6954-5111-52716CD105A1}"/>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00231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6E04-8CA7-161E-CDE1-EAF04DEC8CC7}"/>
              </a:ext>
            </a:extLst>
          </p:cNvPr>
          <p:cNvSpPr>
            <a:spLocks noGrp="1"/>
          </p:cNvSpPr>
          <p:nvPr>
            <p:ph type="title"/>
          </p:nvPr>
        </p:nvSpPr>
        <p:spPr/>
        <p:txBody>
          <a:bodyPr/>
          <a:lstStyle/>
          <a:p>
            <a:r>
              <a:rPr lang="en-IN" dirty="0"/>
              <a:t>Wireless Channel and Performance</a:t>
            </a:r>
          </a:p>
        </p:txBody>
      </p:sp>
      <p:sp>
        <p:nvSpPr>
          <p:cNvPr id="3" name="Content Placeholder 2">
            <a:extLst>
              <a:ext uri="{FF2B5EF4-FFF2-40B4-BE49-F238E27FC236}">
                <a16:creationId xmlns:a16="http://schemas.microsoft.com/office/drawing/2014/main" id="{405E7BEB-4C5B-2195-7B3C-AD49F28A9CF7}"/>
              </a:ext>
            </a:extLst>
          </p:cNvPr>
          <p:cNvSpPr>
            <a:spLocks noGrp="1"/>
          </p:cNvSpPr>
          <p:nvPr>
            <p:ph sz="quarter" idx="10"/>
          </p:nvPr>
        </p:nvSpPr>
        <p:spPr/>
        <p:txBody>
          <a:bodyPr>
            <a:normAutofit/>
          </a:bodyPr>
          <a:lstStyle/>
          <a:p>
            <a:r>
              <a:rPr lang="en-IN" dirty="0"/>
              <a:t>Multiple propagation paths – LOS, and several NLOS – multipath propagation due to scatterers</a:t>
            </a:r>
          </a:p>
          <a:p>
            <a:r>
              <a:rPr lang="en-IN" dirty="0"/>
              <a:t>Multipaths exists due to large objects or scatters</a:t>
            </a:r>
          </a:p>
          <a:p>
            <a:r>
              <a:rPr lang="en-IN" dirty="0"/>
              <a:t>Multipath propagation leads to multiple copies of the signal at the receiver</a:t>
            </a:r>
          </a:p>
          <a:p>
            <a:r>
              <a:rPr lang="en-IN" dirty="0"/>
              <a:t>Multiple signal copies causes superposition of the signals at the receiver resulting interference – constructive and destructive</a:t>
            </a:r>
          </a:p>
          <a:p>
            <a:r>
              <a:rPr lang="en-IN" dirty="0"/>
              <a:t>Because of interference, the SNR varies or fluctuates</a:t>
            </a:r>
          </a:p>
          <a:p>
            <a:r>
              <a:rPr lang="en-IN" dirty="0"/>
              <a:t>Due to interference, received signal power fluctuates or varies and this phenomenon is called fading</a:t>
            </a:r>
          </a:p>
          <a:p>
            <a:r>
              <a:rPr lang="en-IN" dirty="0"/>
              <a:t>Wireless channel is also called fading channel - where the received power dips significantly is termed as deep fade</a:t>
            </a:r>
          </a:p>
        </p:txBody>
      </p:sp>
    </p:spTree>
    <p:extLst>
      <p:ext uri="{BB962C8B-B14F-4D97-AF65-F5344CB8AC3E}">
        <p14:creationId xmlns:p14="http://schemas.microsoft.com/office/powerpoint/2010/main" val="6974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85000" lnSpcReduction="20000"/>
              </a:bodyPr>
              <a:lstStyle/>
              <a:p>
                <a:r>
                  <a:rPr lang="en-IN" dirty="0"/>
                  <a:t>Power and energy  - Continuous Time Case</a:t>
                </a:r>
              </a:p>
              <a:p>
                <a:pPr lvl="1"/>
                <a:r>
                  <a:rPr lang="en-IN" b="1" dirty="0"/>
                  <a:t>Average power </a:t>
                </a:r>
                <a:r>
                  <a:rPr lang="en-IN" dirty="0"/>
                  <a:t>or normalized power of continuous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given by</a:t>
                </a:r>
              </a:p>
              <a:p>
                <a:pPr lvl="2"/>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𝑇</m:t>
                                </m:r>
                              </m:num>
                              <m:den>
                                <m:r>
                                  <m:rPr>
                                    <m:brk m:alnAt="24"/>
                                  </m:rPr>
                                  <a:rPr lang="en-IN" b="0" i="1" smtClean="0">
                                    <a:latin typeface="Cambria Math" panose="02040503050406030204" pitchFamily="18" charset="0"/>
                                  </a:rPr>
                                  <m:t>2</m:t>
                                </m:r>
                              </m:den>
                            </m:f>
                            <m:r>
                              <m:rPr>
                                <m:brk m:alnAt="24"/>
                              </m:rPr>
                              <a:rPr lang="en-IN" b="0" i="1" smtClean="0">
                                <a:latin typeface="Cambria Math" panose="02040503050406030204" pitchFamily="18" charset="0"/>
                              </a:rPr>
                              <m:t>)</m:t>
                            </m:r>
                          </m:sub>
                          <m:sup>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e>
                            </m:d>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r>
                          <a:rPr lang="en-IN" b="0" i="1" smtClean="0">
                            <a:latin typeface="Cambria Math" panose="02040503050406030204" pitchFamily="18" charset="0"/>
                          </a:rPr>
                          <m:t> </m:t>
                        </m:r>
                      </m:e>
                    </m:func>
                    <m:r>
                      <a:rPr lang="en-IN" b="0" i="0" smtClean="0">
                        <a:latin typeface="Cambria Math" panose="02040503050406030204" pitchFamily="18" charset="0"/>
                      </a:rPr>
                      <m:t> </m:t>
                    </m:r>
                    <m:r>
                      <a:rPr lang="en-IN" b="1" i="0" smtClean="0">
                        <a:latin typeface="Cambria Math" panose="02040503050406030204" pitchFamily="18" charset="0"/>
                      </a:rPr>
                      <m:t>𝐖𝐚𝐭𝐭𝐬</m:t>
                    </m:r>
                  </m:oMath>
                </a14:m>
                <a:endParaRPr lang="en-IN" b="1" dirty="0"/>
              </a:p>
              <a:p>
                <a:pPr lvl="1"/>
                <a:r>
                  <a:rPr lang="en-IN" b="1" dirty="0"/>
                  <a:t>Total energy </a:t>
                </a:r>
                <a:r>
                  <a:rPr lang="en-IN" dirty="0"/>
                  <a:t>or normalized energy of a continuous time signal is defined as</a:t>
                </a:r>
              </a:p>
              <a:p>
                <a:pPr lvl="2"/>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lim</m:t>
                            </m:r>
                          </m:e>
                          <m:lim>
                            <m:r>
                              <a:rPr lang="en-IN" i="1">
                                <a:latin typeface="Cambria Math" panose="02040503050406030204" pitchFamily="18" charset="0"/>
                              </a:rPr>
                              <m:t>𝑇</m:t>
                            </m:r>
                            <m:r>
                              <a:rPr lang="en-IN" i="1">
                                <a:latin typeface="Cambria Math" panose="02040503050406030204" pitchFamily="18" charset="0"/>
                              </a:rPr>
                              <m:t>→∞</m:t>
                            </m:r>
                          </m:lim>
                        </m:limLow>
                      </m:fName>
                      <m:e>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𝑇</m:t>
                                </m:r>
                              </m:num>
                              <m:den>
                                <m:r>
                                  <m:rPr>
                                    <m:brk m:alnAt="24"/>
                                  </m:rPr>
                                  <a:rPr lang="en-IN" i="1">
                                    <a:latin typeface="Cambria Math" panose="02040503050406030204" pitchFamily="18" charset="0"/>
                                  </a:rPr>
                                  <m:t>2</m:t>
                                </m:r>
                              </m:den>
                            </m:f>
                            <m:r>
                              <m:rPr>
                                <m:brk m:alnAt="24"/>
                              </m:rPr>
                              <a:rPr lang="en-IN" i="1">
                                <a:latin typeface="Cambria Math" panose="02040503050406030204" pitchFamily="18" charset="0"/>
                              </a:rPr>
                              <m:t>)</m:t>
                            </m:r>
                          </m:sub>
                          <m:sup>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i="1">
                                        <a:latin typeface="Cambria Math" panose="02040503050406030204" pitchFamily="18" charset="0"/>
                                      </a:rPr>
                                      <m:t>𝑇</m:t>
                                    </m:r>
                                  </m:num>
                                  <m:den>
                                    <m:r>
                                      <a:rPr lang="en-IN" i="1">
                                        <a:latin typeface="Cambria Math" panose="02040503050406030204" pitchFamily="18" charset="0"/>
                                      </a:rPr>
                                      <m:t>2</m:t>
                                    </m:r>
                                  </m:den>
                                </m:f>
                              </m:e>
                            </m:d>
                          </m:sup>
                          <m:e>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𝑡</m:t>
                                        </m:r>
                                      </m:e>
                                    </m:d>
                                  </m:e>
                                </m:d>
                              </m:e>
                              <m:sup>
                                <m:r>
                                  <a:rPr lang="en-IN" i="1">
                                    <a:latin typeface="Cambria Math" panose="02040503050406030204" pitchFamily="18" charset="0"/>
                                  </a:rPr>
                                  <m:t>2</m:t>
                                </m:r>
                              </m:sup>
                            </m:sSup>
                            <m:r>
                              <a:rPr lang="en-IN" i="1">
                                <a:latin typeface="Cambria Math" panose="02040503050406030204" pitchFamily="18" charset="0"/>
                              </a:rPr>
                              <m:t>𝑑𝑡</m:t>
                            </m:r>
                          </m:e>
                        </m:nary>
                        <m:r>
                          <a:rPr lang="en-IN" i="1">
                            <a:latin typeface="Cambria Math" panose="02040503050406030204" pitchFamily="18" charset="0"/>
                          </a:rPr>
                          <m:t> </m:t>
                        </m:r>
                      </m:e>
                    </m:func>
                    <m:r>
                      <a:rPr lang="en-IN">
                        <a:latin typeface="Cambria Math" panose="02040503050406030204" pitchFamily="18" charset="0"/>
                      </a:rPr>
                      <m:t> </m:t>
                    </m:r>
                  </m:oMath>
                </a14:m>
                <a:r>
                  <a:rPr lang="en-IN" b="1" dirty="0"/>
                  <a:t>Joules</a:t>
                </a:r>
              </a:p>
              <a:p>
                <a:r>
                  <a:rPr lang="en-IN" dirty="0"/>
                  <a:t>Power and energy  - Discrete Time Case</a:t>
                </a:r>
              </a:p>
              <a:p>
                <a:pPr lvl="1"/>
                <a:r>
                  <a:rPr lang="en-IN" dirty="0"/>
                  <a:t>For the discrete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oMath>
                </a14:m>
                <a:r>
                  <a:rPr lang="en-IN" dirty="0"/>
                  <a:t>, the integrals above are replaced by summations</a:t>
                </a:r>
              </a:p>
              <a:p>
                <a:pPr lvl="1"/>
                <a:r>
                  <a:rPr lang="en-IN" dirty="0"/>
                  <a:t>Hence the </a:t>
                </a:r>
                <a:r>
                  <a:rPr lang="en-IN" b="1" dirty="0"/>
                  <a:t>total energy </a:t>
                </a:r>
                <a:r>
                  <a:rPr lang="en-IN" dirty="0"/>
                  <a:t>or normalized energy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oMath>
                </a14:m>
                <a:r>
                  <a:rPr lang="en-IN" dirty="0"/>
                  <a:t> is</a:t>
                </a:r>
              </a:p>
              <a:p>
                <a:pPr lvl="2"/>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e>
                            </m:d>
                          </m:e>
                          <m:sup>
                            <m:r>
                              <a:rPr lang="en-IN" b="0" i="1" smtClean="0">
                                <a:latin typeface="Cambria Math" panose="02040503050406030204" pitchFamily="18" charset="0"/>
                              </a:rPr>
                              <m:t>2</m:t>
                            </m:r>
                          </m:sup>
                        </m:sSup>
                      </m:e>
                    </m:nary>
                  </m:oMath>
                </a14:m>
                <a:endParaRPr lang="en-IN" b="1" dirty="0"/>
              </a:p>
              <a:p>
                <a:pPr lvl="1"/>
                <a:r>
                  <a:rPr lang="en-IN" dirty="0"/>
                  <a:t>The </a:t>
                </a:r>
                <a:r>
                  <a:rPr lang="en-IN" b="1" dirty="0"/>
                  <a:t>average power </a:t>
                </a:r>
                <a:r>
                  <a:rPr lang="en-IN" dirty="0"/>
                  <a:t>or normalized power of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oMath>
                </a14:m>
                <a:r>
                  <a:rPr lang="en-IN" dirty="0"/>
                  <a:t> is given by</a:t>
                </a:r>
              </a:p>
              <a:p>
                <a:pPr lvl="2"/>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𝑁</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𝑁</m:t>
                            </m:r>
                            <m:r>
                              <a:rPr lang="en-IN" b="0" i="1" smtClean="0">
                                <a:latin typeface="Cambria Math" panose="02040503050406030204" pitchFamily="18" charset="0"/>
                              </a:rPr>
                              <m:t>+1</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𝑁</m:t>
                            </m:r>
                          </m:sub>
                          <m:sup>
                            <m:r>
                              <a:rPr lang="en-IN" b="0" i="1" smtClean="0">
                                <a:latin typeface="Cambria Math" panose="02040503050406030204" pitchFamily="18" charset="0"/>
                              </a:rPr>
                              <m:t>𝑁</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e>
                              <m:sup>
                                <m:r>
                                  <a:rPr lang="en-IN" b="0" i="1" smtClean="0">
                                    <a:latin typeface="Cambria Math" panose="02040503050406030204" pitchFamily="18" charset="0"/>
                                  </a:rPr>
                                  <m:t>2</m:t>
                                </m:r>
                              </m:sup>
                            </m:sSup>
                          </m:e>
                        </m:nary>
                      </m:e>
                    </m:func>
                  </m:oMath>
                </a14:m>
                <a:endParaRPr lang="en-IN" b="1" dirty="0"/>
              </a:p>
              <a:p>
                <a:r>
                  <a:rPr lang="en-IN" dirty="0"/>
                  <a:t>Important Points</a:t>
                </a:r>
              </a:p>
              <a:p>
                <a:pPr lvl="1"/>
                <a:r>
                  <a:rPr lang="en-IN" dirty="0"/>
                  <a:t>Power and energy signals are mutually exclusive – no signal can be both power signal and energy signal</a:t>
                </a:r>
              </a:p>
              <a:p>
                <a:pPr lvl="1"/>
                <a:r>
                  <a:rPr lang="en-IN" dirty="0"/>
                  <a:t>A signal is neither energy nor power signal if both energy and power of the signal are equal to infinity</a:t>
                </a:r>
              </a:p>
              <a:p>
                <a:pPr lvl="1"/>
                <a:r>
                  <a:rPr lang="en-IN" dirty="0"/>
                  <a:t>All practical signals have finite energy; thus they are energy signals</a:t>
                </a:r>
              </a:p>
              <a:p>
                <a:pPr lvl="1"/>
                <a:r>
                  <a:rPr lang="en-IN" dirty="0"/>
                  <a:t>All finite duration and finite amplitude signals are energy signals</a:t>
                </a:r>
              </a:p>
              <a:p>
                <a:pPr lvl="1"/>
                <a:r>
                  <a:rPr lang="en-IN" dirty="0"/>
                  <a:t>Some of an energy signal and power signal is a power signal</a:t>
                </a:r>
              </a:p>
              <a:p>
                <a:pPr lvl="1"/>
                <a:r>
                  <a:rPr lang="en-GB" dirty="0"/>
                  <a:t>A signal whose amplitude is constant over infinite duration is a power signal</a:t>
                </a:r>
              </a:p>
              <a:p>
                <a:pPr lvl="1"/>
                <a:r>
                  <a:rPr lang="en-GB" dirty="0"/>
                  <a:t>The energy of a signal is not affected by the time shifting and time inversion. It is only affected by the time scaling</a:t>
                </a:r>
                <a:endParaRPr lang="en-IN" dirty="0"/>
              </a:p>
              <a:p>
                <a:pPr lvl="1"/>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433" b="-205"/>
                </a:stretch>
              </a:blipFill>
            </p:spPr>
            <p:txBody>
              <a:bodyPr/>
              <a:lstStyle/>
              <a:p>
                <a:r>
                  <a:rPr lang="en-IN">
                    <a:noFill/>
                  </a:rPr>
                  <a:t> </a:t>
                </a:r>
              </a:p>
            </p:txBody>
          </p:sp>
        </mc:Fallback>
      </mc:AlternateContent>
    </p:spTree>
    <p:extLst>
      <p:ext uri="{BB962C8B-B14F-4D97-AF65-F5344CB8AC3E}">
        <p14:creationId xmlns:p14="http://schemas.microsoft.com/office/powerpoint/2010/main" val="218295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6E04-8CA7-161E-CDE1-EAF04DEC8CC7}"/>
              </a:ext>
            </a:extLst>
          </p:cNvPr>
          <p:cNvSpPr>
            <a:spLocks noGrp="1"/>
          </p:cNvSpPr>
          <p:nvPr>
            <p:ph type="title"/>
          </p:nvPr>
        </p:nvSpPr>
        <p:spPr/>
        <p:txBody>
          <a:bodyPr/>
          <a:lstStyle/>
          <a:p>
            <a:r>
              <a:rPr lang="en-IN" dirty="0"/>
              <a:t>Wireless Channel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5E7BEB-4C5B-2195-7B3C-AD49F28A9CF7}"/>
                  </a:ext>
                </a:extLst>
              </p:cNvPr>
              <p:cNvSpPr>
                <a:spLocks noGrp="1"/>
              </p:cNvSpPr>
              <p:nvPr>
                <p:ph sz="quarter" idx="10"/>
              </p:nvPr>
            </p:nvSpPr>
            <p:spPr/>
            <p:txBody>
              <a:bodyPr>
                <a:normAutofit fontScale="85000" lnSpcReduction="20000"/>
              </a:bodyPr>
              <a:lstStyle/>
              <a:p>
                <a:r>
                  <a:rPr lang="en-IN" dirty="0"/>
                  <a:t>Wireline channel model</a:t>
                </a: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b="0" dirty="0"/>
              </a:p>
              <a:p>
                <a:r>
                  <a:rPr lang="en-IN" dirty="0"/>
                  <a:t>Wireless channel model </a:t>
                </a:r>
                <a:endParaRPr lang="en-IN" i="1" dirty="0">
                  <a:latin typeface="Cambria Math" panose="02040503050406030204" pitchFamily="18" charset="0"/>
                </a:endParaRPr>
              </a:p>
              <a:p>
                <a:pPr lvl="1"/>
                <a14:m>
                  <m:oMath xmlns:m="http://schemas.openxmlformats.org/officeDocument/2006/math">
                    <m:r>
                      <a:rPr lang="en-IN" b="1" i="1" smtClean="0">
                        <a:latin typeface="Cambria Math" panose="02040503050406030204" pitchFamily="18" charset="0"/>
                      </a:rPr>
                      <m:t>𝒚</m:t>
                    </m:r>
                    <m:r>
                      <a:rPr lang="en-IN" b="1" i="1" smtClean="0">
                        <a:latin typeface="Cambria Math" panose="02040503050406030204" pitchFamily="18" charset="0"/>
                      </a:rPr>
                      <m:t>=</m:t>
                    </m:r>
                    <m:r>
                      <a:rPr lang="en-IN" b="1" i="1" smtClean="0">
                        <a:latin typeface="Cambria Math" panose="02040503050406030204" pitchFamily="18" charset="0"/>
                      </a:rPr>
                      <m:t>𝒉𝒙</m:t>
                    </m:r>
                    <m:r>
                      <a:rPr lang="en-IN" b="1" i="1" smtClean="0">
                        <a:latin typeface="Cambria Math" panose="02040503050406030204" pitchFamily="18" charset="0"/>
                      </a:rPr>
                      <m:t>+</m:t>
                    </m:r>
                    <m:r>
                      <a:rPr lang="en-IN" b="1" i="1" smtClean="0">
                        <a:latin typeface="Cambria Math" panose="02040503050406030204" pitchFamily="18" charset="0"/>
                      </a:rPr>
                      <m:t>𝒏</m:t>
                    </m:r>
                    <m:r>
                      <a:rPr lang="en-IN" b="1" i="1" smtClean="0">
                        <a:latin typeface="Cambria Math" panose="02040503050406030204" pitchFamily="18" charset="0"/>
                      </a:rPr>
                      <m:t> </m:t>
                    </m:r>
                  </m:oMath>
                </a14:m>
                <a:endParaRPr lang="en-IN" b="1" i="1" dirty="0">
                  <a:latin typeface="Cambria Math" panose="02040503050406030204" pitchFamily="18" charset="0"/>
                </a:endParaRPr>
              </a:p>
              <a:p>
                <a:pPr lvl="1"/>
                <a:r>
                  <a:rPr lang="en-IN" b="1" dirty="0"/>
                  <a:t>h </a:t>
                </a:r>
                <a:r>
                  <a:rPr lang="en-IN" dirty="0"/>
                  <a:t>fading channel coefficient and is complex quantity</a:t>
                </a:r>
              </a:p>
              <a:p>
                <a:pPr lvl="1"/>
                <a:r>
                  <a:rPr lang="en-IN" b="1" dirty="0"/>
                  <a:t>h</a:t>
                </a:r>
                <a:r>
                  <a:rPr lang="en-IN" dirty="0"/>
                  <a:t> has multiplicative effect on the signal</a:t>
                </a:r>
              </a:p>
              <a:p>
                <a:pPr lvl="1"/>
                <a:r>
                  <a:rPr lang="en-IN" b="1" dirty="0"/>
                  <a:t>h</a:t>
                </a:r>
                <a:r>
                  <a:rPr lang="en-IN" dirty="0"/>
                  <a:t> is represented as</a:t>
                </a:r>
              </a:p>
              <a:p>
                <a:pPr lvl="2"/>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𝒉</m:t>
                        </m:r>
                      </m:e>
                      <m:sub>
                        <m:r>
                          <a:rPr lang="en-IN" b="1" i="1" smtClean="0">
                            <a:latin typeface="Cambria Math" panose="02040503050406030204" pitchFamily="18" charset="0"/>
                          </a:rPr>
                          <m:t>𝑰</m:t>
                        </m:r>
                      </m:sub>
                    </m:sSub>
                    <m:r>
                      <a:rPr lang="en-IN" b="1" i="1" smtClean="0">
                        <a:latin typeface="Cambria Math" panose="02040503050406030204" pitchFamily="18" charset="0"/>
                      </a:rPr>
                      <m:t>+</m:t>
                    </m:r>
                    <m:r>
                      <a:rPr lang="en-IN" b="1" i="1" smtClean="0">
                        <a:latin typeface="Cambria Math" panose="02040503050406030204" pitchFamily="18" charset="0"/>
                      </a:rPr>
                      <m:t>𝒋</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𝒉</m:t>
                        </m:r>
                      </m:e>
                      <m:sub>
                        <m:r>
                          <a:rPr lang="en-IN" b="1" i="1" smtClean="0">
                            <a:latin typeface="Cambria Math" panose="02040503050406030204" pitchFamily="18" charset="0"/>
                          </a:rPr>
                          <m:t>𝑸</m:t>
                        </m:r>
                      </m:sub>
                    </m:sSub>
                  </m:oMath>
                </a14:m>
                <a:r>
                  <a:rPr lang="en-IN" dirty="0"/>
                  <a:t> - In phase and quadrature entities </a:t>
                </a:r>
              </a:p>
              <a:p>
                <a:pPr lvl="2"/>
                <a:r>
                  <a:rPr lang="en-IN" dirty="0"/>
                  <a:t>Alternatively as </a:t>
                </a:r>
                <a14:m>
                  <m:oMath xmlns:m="http://schemas.openxmlformats.org/officeDocument/2006/math">
                    <m:r>
                      <a:rPr lang="en-IN" b="1" i="1" smtClean="0">
                        <a:latin typeface="Cambria Math" panose="02040503050406030204" pitchFamily="18" charset="0"/>
                      </a:rPr>
                      <m:t>𝒖</m:t>
                    </m:r>
                    <m:r>
                      <a:rPr lang="en-IN" b="1" i="1" smtClean="0">
                        <a:latin typeface="Cambria Math" panose="02040503050406030204" pitchFamily="18" charset="0"/>
                      </a:rPr>
                      <m:t>+</m:t>
                    </m:r>
                    <m:r>
                      <a:rPr lang="en-IN" b="1" i="1" smtClean="0">
                        <a:latin typeface="Cambria Math" panose="02040503050406030204" pitchFamily="18" charset="0"/>
                      </a:rPr>
                      <m:t>𝒋𝒗</m:t>
                    </m:r>
                  </m:oMath>
                </a14:m>
                <a:endParaRPr lang="en-IN" b="1" dirty="0"/>
              </a:p>
              <a:p>
                <a:pPr lvl="1"/>
                <a:r>
                  <a:rPr lang="en-IN" b="1" dirty="0"/>
                  <a:t>h</a:t>
                </a:r>
                <a:r>
                  <a:rPr lang="en-IN" dirty="0"/>
                  <a:t> determines the output power – large if |h| is large, small if |h| is small</a:t>
                </a:r>
              </a:p>
              <a:p>
                <a:r>
                  <a:rPr lang="en-IN" dirty="0"/>
                  <a:t>Fading channel coefficient</a:t>
                </a:r>
              </a:p>
              <a:p>
                <a:pPr lvl="1"/>
                <a:r>
                  <a:rPr lang="en-IN" dirty="0"/>
                  <a:t>Random in nature and modelled as </a:t>
                </a:r>
                <a14:m>
                  <m:oMath xmlns:m="http://schemas.openxmlformats.org/officeDocument/2006/math">
                    <m:r>
                      <m:rPr>
                        <m:sty m:val="p"/>
                      </m:rPr>
                      <a:rPr lang="en-IN">
                        <a:latin typeface="Cambria Math" panose="02040503050406030204" pitchFamily="18" charset="0"/>
                      </a:rPr>
                      <m:t>h</m:t>
                    </m:r>
                    <m:r>
                      <a:rPr lang="en-IN" b="0" i="0" smtClean="0">
                        <a:latin typeface="Cambria Math" panose="02040503050406030204" pitchFamily="18" charset="0"/>
                      </a:rPr>
                      <m:t>=</m:t>
                    </m:r>
                    <m:r>
                      <a:rPr lang="en-IN" b="0" i="1" smtClean="0">
                        <a:latin typeface="Cambria Math" panose="02040503050406030204" pitchFamily="18" charset="0"/>
                      </a:rPr>
                      <m:t>𝑢</m:t>
                    </m:r>
                    <m:r>
                      <a:rPr lang="en-IN" b="0" i="1" smtClean="0">
                        <a:latin typeface="Cambria Math" panose="02040503050406030204" pitchFamily="18" charset="0"/>
                      </a:rPr>
                      <m:t>+</m:t>
                    </m:r>
                    <m:r>
                      <a:rPr lang="en-IN" b="0" i="1" smtClean="0">
                        <a:latin typeface="Cambria Math" panose="02040503050406030204" pitchFamily="18" charset="0"/>
                      </a:rPr>
                      <m:t>𝑗𝑣</m:t>
                    </m:r>
                  </m:oMath>
                </a14:m>
                <a:endParaRPr lang="en-IN" dirty="0"/>
              </a:p>
              <a:p>
                <a:pPr lvl="1"/>
                <a14:m>
                  <m:oMath xmlns:m="http://schemas.openxmlformats.org/officeDocument/2006/math">
                    <m:r>
                      <a:rPr lang="en-IN" i="1" dirty="0" smtClean="0">
                        <a:latin typeface="Cambria Math" panose="02040503050406030204" pitchFamily="18" charset="0"/>
                      </a:rPr>
                      <m:t>𝑢</m:t>
                    </m:r>
                    <m:r>
                      <a:rPr lang="en-IN" i="1" dirty="0" smtClean="0">
                        <a:latin typeface="Cambria Math" panose="02040503050406030204" pitchFamily="18" charset="0"/>
                      </a:rPr>
                      <m:t> </m:t>
                    </m:r>
                  </m:oMath>
                </a14:m>
                <a:r>
                  <a:rPr lang="en-IN" dirty="0"/>
                  <a:t>real part and </a:t>
                </a:r>
                <a14:m>
                  <m:oMath xmlns:m="http://schemas.openxmlformats.org/officeDocument/2006/math">
                    <m:r>
                      <a:rPr lang="en-IN" i="1" dirty="0" smtClean="0">
                        <a:latin typeface="Cambria Math" panose="02040503050406030204" pitchFamily="18" charset="0"/>
                      </a:rPr>
                      <m:t>𝑣</m:t>
                    </m:r>
                    <m:r>
                      <a:rPr lang="en-IN" i="1" dirty="0" smtClean="0">
                        <a:latin typeface="Cambria Math" panose="02040503050406030204" pitchFamily="18" charset="0"/>
                      </a:rPr>
                      <m:t> </m:t>
                    </m:r>
                  </m:oMath>
                </a14:m>
                <a:r>
                  <a:rPr lang="en-IN" dirty="0"/>
                  <a:t>is imaginary part and </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𝑢</m:t>
                    </m:r>
                  </m:oMath>
                </a14:m>
                <a:r>
                  <a:rPr lang="en-IN" dirty="0"/>
                  <a:t> and </a:t>
                </a:r>
                <a14:m>
                  <m:oMath xmlns:m="http://schemas.openxmlformats.org/officeDocument/2006/math">
                    <m:r>
                      <a:rPr lang="en-IN" b="0" i="1" smtClean="0">
                        <a:latin typeface="Cambria Math" panose="02040503050406030204" pitchFamily="18" charset="0"/>
                      </a:rPr>
                      <m:t>𝑣</m:t>
                    </m:r>
                  </m:oMath>
                </a14:m>
                <a:r>
                  <a:rPr lang="en-IN" dirty="0"/>
                  <a:t> are independent Gaussian RVs</a:t>
                </a:r>
              </a:p>
              <a:p>
                <a:pPr lvl="1"/>
                <a:r>
                  <a:rPr lang="en-IN" dirty="0"/>
                  <a:t>Their mean is zero i.e.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𝑢</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=0</m:t>
                    </m:r>
                  </m:oMath>
                </a14:m>
                <a:r>
                  <a:rPr lang="en-IN" dirty="0"/>
                  <a:t> and variance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a14:m>
                <a:r>
                  <a:rPr lang="en-IN" b="0" dirty="0"/>
                  <a:t> i.e.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a14:m>
                <a:endParaRPr lang="en-IN" b="0" dirty="0"/>
              </a:p>
              <a:p>
                <a:pPr lvl="1"/>
                <a:r>
                  <a:rPr lang="en-IN" b="1" dirty="0"/>
                  <a:t>h </a:t>
                </a:r>
                <a:r>
                  <a:rPr lang="en-IN" dirty="0"/>
                  <a:t>is a symmetric complex Gaussian RV</a:t>
                </a:r>
              </a:p>
              <a:p>
                <a:pPr lvl="1"/>
                <a:r>
                  <a:rPr lang="en-IN" b="0" dirty="0"/>
                  <a:t>Mean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𝑢</m:t>
                        </m:r>
                      </m:e>
                    </m:d>
                    <m:r>
                      <a:rPr lang="en-IN" b="0" i="1" smtClean="0">
                        <a:latin typeface="Cambria Math" panose="02040503050406030204" pitchFamily="18" charset="0"/>
                      </a:rPr>
                      <m:t>+</m:t>
                    </m:r>
                    <m:r>
                      <a:rPr lang="en-IN" b="0" i="1" smtClean="0">
                        <a:latin typeface="Cambria Math" panose="02040503050406030204" pitchFamily="18" charset="0"/>
                      </a:rPr>
                      <m:t>𝑗𝐸</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=0</m:t>
                    </m:r>
                  </m:oMath>
                </a14:m>
                <a:r>
                  <a:rPr lang="en-IN" dirty="0"/>
                  <a:t> and Variance -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=1</m:t>
                    </m:r>
                  </m:oMath>
                </a14:m>
                <a:endParaRPr lang="en-IN" dirty="0"/>
              </a:p>
              <a:p>
                <a:pPr lvl="1"/>
                <a:r>
                  <a:rPr lang="en-IN" b="1" dirty="0"/>
                  <a:t>h </a:t>
                </a:r>
                <a:r>
                  <a:rPr lang="en-IN" dirty="0"/>
                  <a:t>is a complex Gaussian variable with mean zero and variance unity – unit variance complex Gaussian</a:t>
                </a:r>
              </a:p>
              <a:p>
                <a:pPr lvl="1"/>
                <a:r>
                  <a:rPr lang="en-IN" dirty="0"/>
                  <a:t>Polar form of h is :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𝜙</m:t>
                        </m:r>
                      </m:sup>
                    </m:sSup>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𝑚𝑎𝑔𝑛𝑖𝑡𝑢𝑑𝑒</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𝑢</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𝑣</m:t>
                            </m:r>
                          </m:e>
                          <m:sup>
                            <m:r>
                              <a:rPr lang="en-IN" b="0" i="1" smtClean="0">
                                <a:latin typeface="Cambria Math" panose="02040503050406030204" pitchFamily="18" charset="0"/>
                              </a:rPr>
                              <m:t>2</m:t>
                            </m:r>
                          </m:sup>
                        </m:sSup>
                      </m:e>
                    </m:rad>
                    <m:r>
                      <a:rPr lang="en-IN" b="0" i="1" smtClean="0">
                        <a:latin typeface="Cambria Math" panose="02040503050406030204" pitchFamily="18" charset="0"/>
                      </a:rPr>
                      <m:t>   </m:t>
                    </m:r>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𝜙</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𝑝h𝑎𝑠𝑒</m:t>
                    </m:r>
                    <m:r>
                      <a:rPr lang="en-IN" b="0" i="1" smtClean="0">
                        <a:latin typeface="Cambria Math" panose="02040503050406030204" pitchFamily="18" charset="0"/>
                      </a:rPr>
                      <m:t>=∠</m:t>
                    </m:r>
                    <m:r>
                      <a:rPr lang="en-IN" b="0" i="1" smtClean="0">
                        <a:latin typeface="Cambria Math" panose="02040503050406030204" pitchFamily="18" charset="0"/>
                      </a:rPr>
                      <m:t>h</m:t>
                    </m:r>
                  </m:oMath>
                </a14:m>
                <a:endParaRPr lang="en-IN" dirty="0"/>
              </a:p>
              <a:p>
                <a:pPr lvl="1"/>
                <a:endParaRPr lang="en-IN" dirty="0"/>
              </a:p>
              <a:p>
                <a:pPr lvl="2"/>
                <a:endParaRPr lang="en-IN" b="1" dirty="0"/>
              </a:p>
              <a:p>
                <a:pPr lvl="1"/>
                <a:endParaRPr lang="en-IN" dirty="0"/>
              </a:p>
            </p:txBody>
          </p:sp>
        </mc:Choice>
        <mc:Fallback xmlns="">
          <p:sp>
            <p:nvSpPr>
              <p:cNvPr id="3" name="Content Placeholder 2">
                <a:extLst>
                  <a:ext uri="{FF2B5EF4-FFF2-40B4-BE49-F238E27FC236}">
                    <a16:creationId xmlns:a16="http://schemas.microsoft.com/office/drawing/2014/main" id="{405E7BEB-4C5B-2195-7B3C-AD49F28A9CF7}"/>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grpSp>
        <p:nvGrpSpPr>
          <p:cNvPr id="19" name="Group 18">
            <a:extLst>
              <a:ext uri="{FF2B5EF4-FFF2-40B4-BE49-F238E27FC236}">
                <a16:creationId xmlns:a16="http://schemas.microsoft.com/office/drawing/2014/main" id="{C646BA99-243A-42FF-26EE-46CAC1959C71}"/>
              </a:ext>
            </a:extLst>
          </p:cNvPr>
          <p:cNvGrpSpPr/>
          <p:nvPr/>
        </p:nvGrpSpPr>
        <p:grpSpPr>
          <a:xfrm>
            <a:off x="5674478" y="550862"/>
            <a:ext cx="6635818" cy="1697919"/>
            <a:chOff x="5716423" y="550862"/>
            <a:chExt cx="6635818" cy="1697919"/>
          </a:xfrm>
        </p:grpSpPr>
        <p:grpSp>
          <p:nvGrpSpPr>
            <p:cNvPr id="4" name="Group 3">
              <a:extLst>
                <a:ext uri="{FF2B5EF4-FFF2-40B4-BE49-F238E27FC236}">
                  <a16:creationId xmlns:a16="http://schemas.microsoft.com/office/drawing/2014/main" id="{E316CA8A-8D35-E9C2-80AB-2328AD36CFF3}"/>
                </a:ext>
              </a:extLst>
            </p:cNvPr>
            <p:cNvGrpSpPr/>
            <p:nvPr/>
          </p:nvGrpSpPr>
          <p:grpSpPr>
            <a:xfrm>
              <a:off x="5716423" y="550863"/>
              <a:ext cx="1216350" cy="957708"/>
              <a:chOff x="518280" y="846963"/>
              <a:chExt cx="1216350" cy="957708"/>
            </a:xfrm>
          </p:grpSpPr>
          <p:sp>
            <p:nvSpPr>
              <p:cNvPr id="5" name="Flowchart: Merge 4">
                <a:extLst>
                  <a:ext uri="{FF2B5EF4-FFF2-40B4-BE49-F238E27FC236}">
                    <a16:creationId xmlns:a16="http://schemas.microsoft.com/office/drawing/2014/main" id="{1EAD518C-CC19-3406-28EA-7F7C2F130C71}"/>
                  </a:ext>
                </a:extLst>
              </p:cNvPr>
              <p:cNvSpPr/>
              <p:nvPr/>
            </p:nvSpPr>
            <p:spPr>
              <a:xfrm>
                <a:off x="1142654" y="846963"/>
                <a:ext cx="591976" cy="395735"/>
              </a:xfrm>
              <a:prstGeom prst="flowChartMerge">
                <a:avLst/>
              </a:prstGeom>
              <a:solidFill>
                <a:srgbClr val="EA4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Shape 5">
                <a:extLst>
                  <a:ext uri="{FF2B5EF4-FFF2-40B4-BE49-F238E27FC236}">
                    <a16:creationId xmlns:a16="http://schemas.microsoft.com/office/drawing/2014/main" id="{01BEDEB6-C979-493F-4006-1F27C9BA550F}"/>
                  </a:ext>
                </a:extLst>
              </p:cNvPr>
              <p:cNvSpPr/>
              <p:nvPr/>
            </p:nvSpPr>
            <p:spPr>
              <a:xfrm>
                <a:off x="522514" y="1196651"/>
                <a:ext cx="933062" cy="597160"/>
              </a:xfrm>
              <a:custGeom>
                <a:avLst/>
                <a:gdLst>
                  <a:gd name="connsiteX0" fmla="*/ 914400 w 933062"/>
                  <a:gd name="connsiteY0" fmla="*/ 0 h 1073020"/>
                  <a:gd name="connsiteX1" fmla="*/ 933062 w 933062"/>
                  <a:gd name="connsiteY1" fmla="*/ 1073020 h 1073020"/>
                  <a:gd name="connsiteX2" fmla="*/ 0 w 933062"/>
                  <a:gd name="connsiteY2" fmla="*/ 1073020 h 1073020"/>
                  <a:gd name="connsiteX3" fmla="*/ 0 w 933062"/>
                  <a:gd name="connsiteY3" fmla="*/ 1073020 h 1073020"/>
                </a:gdLst>
                <a:ahLst/>
                <a:cxnLst>
                  <a:cxn ang="0">
                    <a:pos x="connsiteX0" y="connsiteY0"/>
                  </a:cxn>
                  <a:cxn ang="0">
                    <a:pos x="connsiteX1" y="connsiteY1"/>
                  </a:cxn>
                  <a:cxn ang="0">
                    <a:pos x="connsiteX2" y="connsiteY2"/>
                  </a:cxn>
                  <a:cxn ang="0">
                    <a:pos x="connsiteX3" y="connsiteY3"/>
                  </a:cxn>
                </a:cxnLst>
                <a:rect l="l" t="t" r="r" b="b"/>
                <a:pathLst>
                  <a:path w="933062" h="1073020">
                    <a:moveTo>
                      <a:pt x="914400" y="0"/>
                    </a:moveTo>
                    <a:lnTo>
                      <a:pt x="933062" y="1073020"/>
                    </a:lnTo>
                    <a:lnTo>
                      <a:pt x="0" y="1073020"/>
                    </a:lnTo>
                    <a:lnTo>
                      <a:pt x="0" y="107302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322815-BFBE-ECFA-D65D-D4E7344E622F}"/>
                      </a:ext>
                    </a:extLst>
                  </p:cNvPr>
                  <p:cNvSpPr txBox="1"/>
                  <p:nvPr/>
                </p:nvSpPr>
                <p:spPr>
                  <a:xfrm>
                    <a:off x="518280" y="1527672"/>
                    <a:ext cx="3132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𝑥</m:t>
                          </m:r>
                        </m:oMath>
                      </m:oMathPara>
                    </a14:m>
                    <a:endParaRPr lang="en-IN" dirty="0">
                      <a:latin typeface="Gotham Light" pitchFamily="50" charset="0"/>
                    </a:endParaRPr>
                  </a:p>
                </p:txBody>
              </p:sp>
            </mc:Choice>
            <mc:Fallback xmlns="">
              <p:sp>
                <p:nvSpPr>
                  <p:cNvPr id="7" name="TextBox 6">
                    <a:extLst>
                      <a:ext uri="{FF2B5EF4-FFF2-40B4-BE49-F238E27FC236}">
                        <a16:creationId xmlns:a16="http://schemas.microsoft.com/office/drawing/2014/main" id="{D1322815-BFBE-ECFA-D65D-D4E7344E622F}"/>
                      </a:ext>
                    </a:extLst>
                  </p:cNvPr>
                  <p:cNvSpPr txBox="1">
                    <a:spLocks noRot="1" noChangeAspect="1" noMove="1" noResize="1" noEditPoints="1" noAdjustHandles="1" noChangeArrowheads="1" noChangeShapeType="1" noTextEdit="1"/>
                  </p:cNvSpPr>
                  <p:nvPr/>
                </p:nvSpPr>
                <p:spPr>
                  <a:xfrm>
                    <a:off x="518280" y="1527672"/>
                    <a:ext cx="313267" cy="276999"/>
                  </a:xfrm>
                  <a:prstGeom prst="rect">
                    <a:avLst/>
                  </a:prstGeom>
                  <a:blipFill>
                    <a:blip r:embed="rId3"/>
                    <a:stretch>
                      <a:fillRect/>
                    </a:stretch>
                  </a:blipFill>
                </p:spPr>
                <p:txBody>
                  <a:bodyPr/>
                  <a:lstStyle/>
                  <a:p>
                    <a:r>
                      <a:rPr lang="en-IN">
                        <a:noFill/>
                      </a:rPr>
                      <a:t> </a:t>
                    </a:r>
                  </a:p>
                </p:txBody>
              </p:sp>
            </mc:Fallback>
          </mc:AlternateContent>
        </p:grpSp>
        <p:grpSp>
          <p:nvGrpSpPr>
            <p:cNvPr id="8" name="Group 7">
              <a:extLst>
                <a:ext uri="{FF2B5EF4-FFF2-40B4-BE49-F238E27FC236}">
                  <a16:creationId xmlns:a16="http://schemas.microsoft.com/office/drawing/2014/main" id="{DF1BE931-39FA-D4A4-62E9-DCAF2BAF5E66}"/>
                </a:ext>
              </a:extLst>
            </p:cNvPr>
            <p:cNvGrpSpPr/>
            <p:nvPr/>
          </p:nvGrpSpPr>
          <p:grpSpPr>
            <a:xfrm>
              <a:off x="9046878" y="550862"/>
              <a:ext cx="3305363" cy="1697919"/>
              <a:chOff x="5325199" y="846962"/>
              <a:chExt cx="3305363" cy="1697919"/>
            </a:xfrm>
          </p:grpSpPr>
          <p:sp>
            <p:nvSpPr>
              <p:cNvPr id="9" name="Freeform: Shape 8">
                <a:extLst>
                  <a:ext uri="{FF2B5EF4-FFF2-40B4-BE49-F238E27FC236}">
                    <a16:creationId xmlns:a16="http://schemas.microsoft.com/office/drawing/2014/main" id="{7695BCCB-4007-975E-6278-24740673B685}"/>
                  </a:ext>
                </a:extLst>
              </p:cNvPr>
              <p:cNvSpPr/>
              <p:nvPr/>
            </p:nvSpPr>
            <p:spPr>
              <a:xfrm flipH="1">
                <a:off x="5604253" y="1041409"/>
                <a:ext cx="474134" cy="821258"/>
              </a:xfrm>
              <a:custGeom>
                <a:avLst/>
                <a:gdLst>
                  <a:gd name="connsiteX0" fmla="*/ 914400 w 933062"/>
                  <a:gd name="connsiteY0" fmla="*/ 0 h 1073020"/>
                  <a:gd name="connsiteX1" fmla="*/ 933062 w 933062"/>
                  <a:gd name="connsiteY1" fmla="*/ 1073020 h 1073020"/>
                  <a:gd name="connsiteX2" fmla="*/ 0 w 933062"/>
                  <a:gd name="connsiteY2" fmla="*/ 1073020 h 1073020"/>
                  <a:gd name="connsiteX3" fmla="*/ 0 w 933062"/>
                  <a:gd name="connsiteY3" fmla="*/ 1073020 h 1073020"/>
                </a:gdLst>
                <a:ahLst/>
                <a:cxnLst>
                  <a:cxn ang="0">
                    <a:pos x="connsiteX0" y="connsiteY0"/>
                  </a:cxn>
                  <a:cxn ang="0">
                    <a:pos x="connsiteX1" y="connsiteY1"/>
                  </a:cxn>
                  <a:cxn ang="0">
                    <a:pos x="connsiteX2" y="connsiteY2"/>
                  </a:cxn>
                  <a:cxn ang="0">
                    <a:pos x="connsiteX3" y="connsiteY3"/>
                  </a:cxn>
                </a:cxnLst>
                <a:rect l="l" t="t" r="r" b="b"/>
                <a:pathLst>
                  <a:path w="933062" h="1073020">
                    <a:moveTo>
                      <a:pt x="914400" y="0"/>
                    </a:moveTo>
                    <a:lnTo>
                      <a:pt x="933062" y="1073020"/>
                    </a:lnTo>
                    <a:lnTo>
                      <a:pt x="0" y="1073020"/>
                    </a:lnTo>
                    <a:lnTo>
                      <a:pt x="0" y="107302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4260C7-B4A3-5E85-1411-EEA879CE8D97}"/>
                      </a:ext>
                    </a:extLst>
                  </p:cNvPr>
                  <p:cNvSpPr txBox="1"/>
                  <p:nvPr/>
                </p:nvSpPr>
                <p:spPr>
                  <a:xfrm>
                    <a:off x="6553200" y="1516812"/>
                    <a:ext cx="13546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h𝑥</m:t>
                          </m:r>
                          <m:r>
                            <a:rPr lang="en-IN" b="0" i="1" smtClean="0">
                              <a:latin typeface="Cambria Math" panose="02040503050406030204" pitchFamily="18" charset="0"/>
                            </a:rPr>
                            <m:t>+</m:t>
                          </m:r>
                          <m:r>
                            <a:rPr lang="en-IN" b="0" i="1" smtClean="0">
                              <a:latin typeface="Cambria Math" panose="02040503050406030204" pitchFamily="18" charset="0"/>
                            </a:rPr>
                            <m:t>𝑛</m:t>
                          </m:r>
                        </m:oMath>
                      </m:oMathPara>
                    </a14:m>
                    <a:endParaRPr lang="en-IN" dirty="0">
                      <a:latin typeface="Gotham Light" pitchFamily="50" charset="0"/>
                    </a:endParaRPr>
                  </a:p>
                </p:txBody>
              </p:sp>
            </mc:Choice>
            <mc:Fallback xmlns="">
              <p:sp>
                <p:nvSpPr>
                  <p:cNvPr id="10" name="TextBox 9">
                    <a:extLst>
                      <a:ext uri="{FF2B5EF4-FFF2-40B4-BE49-F238E27FC236}">
                        <a16:creationId xmlns:a16="http://schemas.microsoft.com/office/drawing/2014/main" id="{FC4260C7-B4A3-5E85-1411-EEA879CE8D97}"/>
                      </a:ext>
                    </a:extLst>
                  </p:cNvPr>
                  <p:cNvSpPr txBox="1">
                    <a:spLocks noRot="1" noChangeAspect="1" noMove="1" noResize="1" noEditPoints="1" noAdjustHandles="1" noChangeArrowheads="1" noChangeShapeType="1" noTextEdit="1"/>
                  </p:cNvSpPr>
                  <p:nvPr/>
                </p:nvSpPr>
                <p:spPr>
                  <a:xfrm>
                    <a:off x="6553200" y="1516812"/>
                    <a:ext cx="1354669" cy="276999"/>
                  </a:xfrm>
                  <a:prstGeom prst="rect">
                    <a:avLst/>
                  </a:prstGeom>
                  <a:blipFill>
                    <a:blip r:embed="rId4"/>
                    <a:stretch>
                      <a:fillRect b="-23913"/>
                    </a:stretch>
                  </a:blipFill>
                </p:spPr>
                <p:txBody>
                  <a:bodyPr/>
                  <a:lstStyle/>
                  <a:p>
                    <a:r>
                      <a:rPr lang="en-IN">
                        <a:noFill/>
                      </a:rPr>
                      <a:t> </a:t>
                    </a:r>
                  </a:p>
                </p:txBody>
              </p:sp>
            </mc:Fallback>
          </mc:AlternateContent>
          <p:sp>
            <p:nvSpPr>
              <p:cNvPr id="11" name="Flowchart: Merge 10">
                <a:extLst>
                  <a:ext uri="{FF2B5EF4-FFF2-40B4-BE49-F238E27FC236}">
                    <a16:creationId xmlns:a16="http://schemas.microsoft.com/office/drawing/2014/main" id="{E84F59FC-16F4-2BB7-EF96-6BBAE0A4B480}"/>
                  </a:ext>
                </a:extLst>
              </p:cNvPr>
              <p:cNvSpPr/>
              <p:nvPr/>
            </p:nvSpPr>
            <p:spPr>
              <a:xfrm>
                <a:off x="5325199" y="846962"/>
                <a:ext cx="591976" cy="395735"/>
              </a:xfrm>
              <a:prstGeom prst="flowChartMerge">
                <a:avLst/>
              </a:prstGeom>
              <a:solidFill>
                <a:srgbClr val="EA4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Or 11">
                <a:extLst>
                  <a:ext uri="{FF2B5EF4-FFF2-40B4-BE49-F238E27FC236}">
                    <a16:creationId xmlns:a16="http://schemas.microsoft.com/office/drawing/2014/main" id="{FF5D7581-A23A-4220-6D3D-25198EAD4C71}"/>
                  </a:ext>
                </a:extLst>
              </p:cNvPr>
              <p:cNvSpPr/>
              <p:nvPr/>
            </p:nvSpPr>
            <p:spPr>
              <a:xfrm>
                <a:off x="6079066" y="1647014"/>
                <a:ext cx="474134" cy="401921"/>
              </a:xfrm>
              <a:prstGeom prst="flowChartOr">
                <a:avLst/>
              </a:prstGeom>
              <a:noFill/>
              <a:ln>
                <a:solidFill>
                  <a:srgbClr val="EA4E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 name="Straight Connector 12">
                <a:extLst>
                  <a:ext uri="{FF2B5EF4-FFF2-40B4-BE49-F238E27FC236}">
                    <a16:creationId xmlns:a16="http://schemas.microsoft.com/office/drawing/2014/main" id="{78D56BAA-C087-980C-6023-D40B75E84327}"/>
                  </a:ext>
                </a:extLst>
              </p:cNvPr>
              <p:cNvCxnSpPr>
                <a:cxnSpLocks/>
                <a:stCxn id="12" idx="6"/>
              </p:cNvCxnSpPr>
              <p:nvPr/>
            </p:nvCxnSpPr>
            <p:spPr>
              <a:xfrm>
                <a:off x="6553200" y="1847975"/>
                <a:ext cx="1354669" cy="14692"/>
              </a:xfrm>
              <a:prstGeom prst="line">
                <a:avLst/>
              </a:prstGeom>
              <a:ln w="1905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59F3037-7C51-A38F-AF66-C73F25EE4769}"/>
                      </a:ext>
                    </a:extLst>
                  </p:cNvPr>
                  <p:cNvSpPr txBox="1"/>
                  <p:nvPr/>
                </p:nvSpPr>
                <p:spPr>
                  <a:xfrm>
                    <a:off x="5337030" y="2267882"/>
                    <a:ext cx="329353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𝑅𝑒𝑐𝑒𝑖𝑣𝑒𝑟</m:t>
                          </m:r>
                          <m:r>
                            <a:rPr lang="en-IN" b="0" i="1" smtClean="0">
                              <a:latin typeface="Cambria Math" panose="02040503050406030204" pitchFamily="18" charset="0"/>
                            </a:rPr>
                            <m:t> </m:t>
                          </m:r>
                          <m:r>
                            <a:rPr lang="en-IN" b="0" i="1" smtClean="0">
                              <a:latin typeface="Cambria Math" panose="02040503050406030204" pitchFamily="18" charset="0"/>
                            </a:rPr>
                            <m:t>𝑡h𝑒𝑟𝑚𝑎𝑙</m:t>
                          </m:r>
                          <m:r>
                            <a:rPr lang="en-IN" b="0" i="1" smtClean="0">
                              <a:latin typeface="Cambria Math" panose="02040503050406030204" pitchFamily="18" charset="0"/>
                            </a:rPr>
                            <m:t> </m:t>
                          </m:r>
                          <m:r>
                            <a:rPr lang="en-IN" b="0" i="1" smtClean="0">
                              <a:latin typeface="Cambria Math" panose="02040503050406030204" pitchFamily="18" charset="0"/>
                            </a:rPr>
                            <m:t>𝑛𝑜𝑖𝑠𝑒</m:t>
                          </m:r>
                        </m:oMath>
                      </m:oMathPara>
                    </a14:m>
                    <a:endParaRPr lang="en-IN" dirty="0">
                      <a:latin typeface="Gotham Light" pitchFamily="50" charset="0"/>
                    </a:endParaRPr>
                  </a:p>
                </p:txBody>
              </p:sp>
            </mc:Choice>
            <mc:Fallback xmlns="">
              <p:sp>
                <p:nvSpPr>
                  <p:cNvPr id="14" name="TextBox 13">
                    <a:extLst>
                      <a:ext uri="{FF2B5EF4-FFF2-40B4-BE49-F238E27FC236}">
                        <a16:creationId xmlns:a16="http://schemas.microsoft.com/office/drawing/2014/main" id="{E59F3037-7C51-A38F-AF66-C73F25EE4769}"/>
                      </a:ext>
                    </a:extLst>
                  </p:cNvPr>
                  <p:cNvSpPr txBox="1">
                    <a:spLocks noRot="1" noChangeAspect="1" noMove="1" noResize="1" noEditPoints="1" noAdjustHandles="1" noChangeArrowheads="1" noChangeShapeType="1" noTextEdit="1"/>
                  </p:cNvSpPr>
                  <p:nvPr/>
                </p:nvSpPr>
                <p:spPr>
                  <a:xfrm>
                    <a:off x="5337030" y="2267882"/>
                    <a:ext cx="3293532" cy="276999"/>
                  </a:xfrm>
                  <a:prstGeom prst="rect">
                    <a:avLst/>
                  </a:prstGeom>
                  <a:blipFill>
                    <a:blip r:embed="rId5"/>
                    <a:stretch>
                      <a:fillRect b="-6522"/>
                    </a:stretch>
                  </a:blipFill>
                </p:spPr>
                <p:txBody>
                  <a:bodyPr/>
                  <a:lstStyle/>
                  <a:p>
                    <a:r>
                      <a:rPr lang="en-IN">
                        <a:noFill/>
                      </a:rPr>
                      <a:t> </a:t>
                    </a:r>
                  </a:p>
                </p:txBody>
              </p:sp>
            </mc:Fallback>
          </mc:AlternateContent>
          <p:cxnSp>
            <p:nvCxnSpPr>
              <p:cNvPr id="15" name="Straight Arrow Connector 14">
                <a:extLst>
                  <a:ext uri="{FF2B5EF4-FFF2-40B4-BE49-F238E27FC236}">
                    <a16:creationId xmlns:a16="http://schemas.microsoft.com/office/drawing/2014/main" id="{DC471AB4-C408-AF64-D16E-1171DA038BDD}"/>
                  </a:ext>
                </a:extLst>
              </p:cNvPr>
              <p:cNvCxnSpPr>
                <a:cxnSpLocks/>
              </p:cNvCxnSpPr>
              <p:nvPr/>
            </p:nvCxnSpPr>
            <p:spPr>
              <a:xfrm flipV="1">
                <a:off x="6324598" y="2055871"/>
                <a:ext cx="0" cy="281828"/>
              </a:xfrm>
              <a:prstGeom prst="straightConnector1">
                <a:avLst/>
              </a:prstGeom>
              <a:ln w="19050">
                <a:solidFill>
                  <a:srgbClr val="EA4E3C"/>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 name="Group 15">
              <a:extLst>
                <a:ext uri="{FF2B5EF4-FFF2-40B4-BE49-F238E27FC236}">
                  <a16:creationId xmlns:a16="http://schemas.microsoft.com/office/drawing/2014/main" id="{AB39C6BA-9879-B644-72BF-B45E900666A2}"/>
                </a:ext>
              </a:extLst>
            </p:cNvPr>
            <p:cNvGrpSpPr/>
            <p:nvPr/>
          </p:nvGrpSpPr>
          <p:grpSpPr>
            <a:xfrm>
              <a:off x="6964103" y="834938"/>
              <a:ext cx="2040466" cy="282614"/>
              <a:chOff x="2294467" y="1131038"/>
              <a:chExt cx="2040466" cy="282614"/>
            </a:xfrm>
          </p:grpSpPr>
          <p:cxnSp>
            <p:nvCxnSpPr>
              <p:cNvPr id="17" name="Straight Arrow Connector 16">
                <a:extLst>
                  <a:ext uri="{FF2B5EF4-FFF2-40B4-BE49-F238E27FC236}">
                    <a16:creationId xmlns:a16="http://schemas.microsoft.com/office/drawing/2014/main" id="{3F38DF45-CF64-2C30-4975-A6510AEBC041}"/>
                  </a:ext>
                </a:extLst>
              </p:cNvPr>
              <p:cNvCxnSpPr>
                <a:cxnSpLocks/>
              </p:cNvCxnSpPr>
              <p:nvPr/>
            </p:nvCxnSpPr>
            <p:spPr>
              <a:xfrm>
                <a:off x="2294467" y="1413652"/>
                <a:ext cx="2040466" cy="0"/>
              </a:xfrm>
              <a:prstGeom prst="straightConnector1">
                <a:avLst/>
              </a:prstGeom>
              <a:ln w="19050">
                <a:solidFill>
                  <a:srgbClr val="EA4E3C"/>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2101C38-C474-6BD4-77EB-CAEB688BD2C3}"/>
                      </a:ext>
                    </a:extLst>
                  </p:cNvPr>
                  <p:cNvSpPr txBox="1"/>
                  <p:nvPr/>
                </p:nvSpPr>
                <p:spPr>
                  <a:xfrm>
                    <a:off x="2509681" y="1131038"/>
                    <a:ext cx="17614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h</m:t>
                          </m:r>
                        </m:oMath>
                      </m:oMathPara>
                    </a14:m>
                    <a:endParaRPr lang="en-IN" dirty="0">
                      <a:latin typeface="Gotham Light" pitchFamily="50" charset="0"/>
                    </a:endParaRPr>
                  </a:p>
                </p:txBody>
              </p:sp>
            </mc:Choice>
            <mc:Fallback xmlns="">
              <p:sp>
                <p:nvSpPr>
                  <p:cNvPr id="18" name="TextBox 17">
                    <a:extLst>
                      <a:ext uri="{FF2B5EF4-FFF2-40B4-BE49-F238E27FC236}">
                        <a16:creationId xmlns:a16="http://schemas.microsoft.com/office/drawing/2014/main" id="{92101C38-C474-6BD4-77EB-CAEB688BD2C3}"/>
                      </a:ext>
                    </a:extLst>
                  </p:cNvPr>
                  <p:cNvSpPr txBox="1">
                    <a:spLocks noRot="1" noChangeAspect="1" noMove="1" noResize="1" noEditPoints="1" noAdjustHandles="1" noChangeArrowheads="1" noChangeShapeType="1" noTextEdit="1"/>
                  </p:cNvSpPr>
                  <p:nvPr/>
                </p:nvSpPr>
                <p:spPr>
                  <a:xfrm>
                    <a:off x="2509681" y="1131038"/>
                    <a:ext cx="1761412" cy="276999"/>
                  </a:xfrm>
                  <a:prstGeom prst="rect">
                    <a:avLst/>
                  </a:prstGeom>
                  <a:blipFill>
                    <a:blip r:embed="rId6"/>
                    <a:stretch>
                      <a:fillRect b="-8889"/>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32237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5B7F-BE40-BD13-012B-8E3ED1A30B82}"/>
              </a:ext>
            </a:extLst>
          </p:cNvPr>
          <p:cNvSpPr>
            <a:spLocks noGrp="1"/>
          </p:cNvSpPr>
          <p:nvPr>
            <p:ph type="title"/>
          </p:nvPr>
        </p:nvSpPr>
        <p:spPr/>
        <p:txBody>
          <a:bodyPr/>
          <a:lstStyle/>
          <a:p>
            <a:r>
              <a:rPr lang="en-IN" dirty="0"/>
              <a:t>Fading Channel Coefficient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48BD00-C2C3-C5C1-48A9-2727E01C0E9E}"/>
                  </a:ext>
                </a:extLst>
              </p:cNvPr>
              <p:cNvSpPr>
                <a:spLocks noGrp="1"/>
              </p:cNvSpPr>
              <p:nvPr>
                <p:ph sz="quarter" idx="10"/>
              </p:nvPr>
            </p:nvSpPr>
            <p:spPr/>
            <p:txBody>
              <a:bodyPr/>
              <a:lstStyle/>
              <a:p>
                <a:r>
                  <a:rPr lang="en-IN" dirty="0"/>
                  <a:t>Amplitude</a:t>
                </a:r>
              </a:p>
              <a:p>
                <a:pPr lvl="1"/>
                <a:r>
                  <a:rPr lang="en-IN" dirty="0"/>
                  <a:t>The channel coefficient </a:t>
                </a:r>
                <a:r>
                  <a:rPr lang="en-IN" b="1" dirty="0"/>
                  <a:t>h </a:t>
                </a:r>
                <a:r>
                  <a:rPr lang="en-IN" dirty="0"/>
                  <a:t>in the polar form is </a:t>
                </a:r>
                <a14:m>
                  <m:oMath xmlns:m="http://schemas.openxmlformats.org/officeDocument/2006/math">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𝜙</m:t>
                        </m:r>
                      </m:sup>
                    </m:sSup>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𝑎𝑚𝑝𝑙𝑖𝑡𝑢𝑑𝑒</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𝜙</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𝑝h𝑎𝑠𝑒</m:t>
                    </m:r>
                  </m:oMath>
                </a14:m>
                <a:endParaRPr lang="en-IN" b="0" i="1" dirty="0">
                  <a:latin typeface="Cambria Math" panose="02040503050406030204" pitchFamily="18" charset="0"/>
                </a:endParaRPr>
              </a:p>
              <a:p>
                <a:pPr lvl="1"/>
                <a:r>
                  <a:rPr lang="en-IN" b="0" dirty="0"/>
                  <a:t>The amplitude </a:t>
                </a:r>
                <a:r>
                  <a:rPr lang="en-IN" b="0" i="1" dirty="0"/>
                  <a:t>a</a:t>
                </a:r>
                <a:r>
                  <a:rPr lang="en-IN" b="0" dirty="0"/>
                  <a:t> follows the </a:t>
                </a:r>
                <a:r>
                  <a:rPr lang="en-IN" b="1" dirty="0"/>
                  <a:t>Rayleigh PDF</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≥0</m:t>
                            </m:r>
                          </m:e>
                          <m:e>
                            <m:r>
                              <a:rPr lang="en-IN" b="0" i="1" smtClean="0">
                                <a:latin typeface="Cambria Math" panose="02040503050406030204" pitchFamily="18" charset="0"/>
                              </a:rPr>
                              <m:t>0, </m:t>
                            </m:r>
                            <m:r>
                              <a:rPr lang="en-IN" b="0" i="1" smtClean="0">
                                <a:latin typeface="Cambria Math" panose="02040503050406030204" pitchFamily="18" charset="0"/>
                              </a:rPr>
                              <m:t>𝑎</m:t>
                            </m:r>
                            <m:r>
                              <a:rPr lang="en-IN" b="0" i="1" smtClean="0">
                                <a:latin typeface="Cambria Math" panose="02040503050406030204" pitchFamily="18" charset="0"/>
                              </a:rPr>
                              <m:t>&lt;0</m:t>
                            </m:r>
                          </m:e>
                        </m:eqArr>
                      </m:e>
                    </m:d>
                  </m:oMath>
                </a14:m>
                <a:endParaRPr lang="en-IN" b="0" i="1" dirty="0">
                  <a:latin typeface="Cambria Math" panose="02040503050406030204" pitchFamily="18" charset="0"/>
                </a:endParaRPr>
              </a:p>
              <a:p>
                <a:pPr lvl="1"/>
                <a:r>
                  <a:rPr lang="en-IN" dirty="0"/>
                  <a:t>Rayleigh fading channel</a:t>
                </a:r>
              </a:p>
              <a:p>
                <a:r>
                  <a:rPr lang="en-IN" b="0" dirty="0"/>
                  <a:t>Phase</a:t>
                </a:r>
              </a:p>
              <a:p>
                <a:pPr lvl="1"/>
                <a14:m>
                  <m:oMath xmlns:m="http://schemas.openxmlformats.org/officeDocument/2006/math">
                    <m:r>
                      <a:rPr lang="en-IN" b="0" i="1" smtClean="0">
                        <a:latin typeface="Cambria Math" panose="02040503050406030204" pitchFamily="18" charset="0"/>
                      </a:rPr>
                      <m:t>𝜙</m:t>
                    </m:r>
                  </m:oMath>
                </a14:m>
                <a:r>
                  <a:rPr lang="en-IN" b="0" dirty="0"/>
                  <a:t> phase is uniformly distributed across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𝜋</m:t>
                    </m:r>
                    <m:r>
                      <a:rPr lang="en-IN" b="0" i="1" smtClean="0">
                        <a:latin typeface="Cambria Math" panose="02040503050406030204" pitchFamily="18" charset="0"/>
                      </a:rPr>
                      <m:t>,</m:t>
                    </m:r>
                    <m:r>
                      <a:rPr lang="en-IN" b="0" i="1" smtClean="0">
                        <a:latin typeface="Cambria Math" panose="02040503050406030204" pitchFamily="18" charset="0"/>
                      </a:rPr>
                      <m:t>𝜋</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0,</m:t>
                    </m:r>
                    <m:r>
                      <a:rPr lang="en-IN" b="0" i="1" smtClean="0">
                        <a:latin typeface="Cambria Math" panose="02040503050406030204" pitchFamily="18" charset="0"/>
                      </a:rPr>
                      <m:t>𝜋</m:t>
                    </m:r>
                  </m:oMath>
                </a14:m>
                <a:endParaRPr lang="en-IN" b="0" dirty="0"/>
              </a:p>
              <a:p>
                <a:pPr lvl="1"/>
                <a:r>
                  <a:rPr lang="en-IN" b="0" dirty="0"/>
                  <a:t>PDF of phase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m:rPr>
                            <m:sty m:val="p"/>
                          </m:rPr>
                          <a:rPr lang="en-IN" b="0" i="0" smtClean="0">
                            <a:latin typeface="Cambria Math" panose="02040503050406030204" pitchFamily="18" charset="0"/>
                          </a:rPr>
                          <m:t>Φ</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𝜙</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den>
                            </m:f>
                            <m:r>
                              <a:rPr lang="en-IN" b="0" i="1" smtClean="0">
                                <a:latin typeface="Cambria Math" panose="02040503050406030204" pitchFamily="18" charset="0"/>
                              </a:rPr>
                              <m:t> , −</m:t>
                            </m:r>
                            <m:r>
                              <a:rPr lang="en-IN" b="0" i="1" smtClean="0">
                                <a:latin typeface="Cambria Math" panose="02040503050406030204" pitchFamily="18" charset="0"/>
                              </a:rPr>
                              <m:t>𝜋</m:t>
                            </m:r>
                            <m:r>
                              <a:rPr lang="en-IN" b="0" i="1" smtClean="0">
                                <a:latin typeface="Cambria Math" panose="02040503050406030204" pitchFamily="18" charset="0"/>
                              </a:rPr>
                              <m:t>&lt;</m:t>
                            </m:r>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𝜋</m:t>
                            </m:r>
                          </m:e>
                          <m:e>
                            <m:r>
                              <a:rPr lang="en-IN" b="0" i="1" smtClean="0">
                                <a:latin typeface="Cambria Math" panose="02040503050406030204" pitchFamily="18" charset="0"/>
                              </a:rPr>
                              <m:t>0,     </m:t>
                            </m:r>
                            <m:r>
                              <a:rPr lang="en-IN" b="0" i="1" smtClean="0">
                                <a:latin typeface="Cambria Math" panose="02040503050406030204" pitchFamily="18" charset="0"/>
                              </a:rPr>
                              <m:t>𝑂𝑡h𝑒𝑟𝑤𝑖𝑠𝑒</m:t>
                            </m:r>
                          </m:e>
                        </m:eqArr>
                      </m:e>
                    </m:d>
                  </m:oMath>
                </a14:m>
                <a:endParaRPr lang="en-IN" b="0" dirty="0"/>
              </a:p>
              <a:p>
                <a:pPr lvl="1"/>
                <a:endParaRPr lang="en-IN"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D148BD00-C2C3-C5C1-48A9-2727E01C0E9E}"/>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5EB137F-C9AA-626A-2B61-20CC3EDA8035}"/>
              </a:ext>
            </a:extLst>
          </p:cNvPr>
          <p:cNvPicPr>
            <a:picLocks noChangeAspect="1"/>
          </p:cNvPicPr>
          <p:nvPr/>
        </p:nvPicPr>
        <p:blipFill>
          <a:blip r:embed="rId3"/>
          <a:stretch>
            <a:fillRect/>
          </a:stretch>
        </p:blipFill>
        <p:spPr>
          <a:xfrm>
            <a:off x="7575258" y="1654029"/>
            <a:ext cx="4470209" cy="2658542"/>
          </a:xfrm>
          <a:prstGeom prst="rect">
            <a:avLst/>
          </a:prstGeom>
        </p:spPr>
      </p:pic>
    </p:spTree>
    <p:extLst>
      <p:ext uri="{BB962C8B-B14F-4D97-AF65-F5344CB8AC3E}">
        <p14:creationId xmlns:p14="http://schemas.microsoft.com/office/powerpoint/2010/main" val="306472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C6B9-2AB3-655C-F3F9-0CCFCA244C0F}"/>
              </a:ext>
            </a:extLst>
          </p:cNvPr>
          <p:cNvSpPr>
            <a:spLocks noGrp="1"/>
          </p:cNvSpPr>
          <p:nvPr>
            <p:ph type="title"/>
          </p:nvPr>
        </p:nvSpPr>
        <p:spPr/>
        <p:txBody>
          <a:bodyPr/>
          <a:lstStyle/>
          <a:p>
            <a:r>
              <a:rPr lang="en-IN" dirty="0"/>
              <a:t>Symbol Detection – Equalization and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56F2D0-6C2C-6756-DD22-BB956DD0EFD7}"/>
                  </a:ext>
                </a:extLst>
              </p:cNvPr>
              <p:cNvSpPr>
                <a:spLocks noGrp="1"/>
              </p:cNvSpPr>
              <p:nvPr>
                <p:ph sz="quarter" idx="10"/>
              </p:nvPr>
            </p:nvSpPr>
            <p:spPr/>
            <p:txBody>
              <a:bodyPr>
                <a:normAutofit fontScale="92500" lnSpcReduction="20000"/>
              </a:bodyPr>
              <a:lstStyle/>
              <a:p>
                <a:r>
                  <a:rPr lang="en-IN" dirty="0"/>
                  <a:t>Channel estimation</a:t>
                </a:r>
              </a:p>
              <a:p>
                <a:pPr lvl="1"/>
                <a:r>
                  <a:rPr lang="en-IN" dirty="0"/>
                  <a:t>Technique used for determining the value of </a:t>
                </a:r>
                <a:r>
                  <a:rPr lang="en-IN" b="1" dirty="0"/>
                  <a:t>h </a:t>
                </a:r>
                <a:r>
                  <a:rPr lang="en-IN" dirty="0"/>
                  <a:t>to be accounted for at the receiver</a:t>
                </a:r>
              </a:p>
              <a:p>
                <a:pPr lvl="1"/>
                <a:r>
                  <a:rPr lang="en-IN" dirty="0"/>
                  <a:t>Performed by measuring the transmitted pilot stream of symbols – sequence of known symbols – at the receiver</a:t>
                </a:r>
              </a:p>
              <a:p>
                <a:r>
                  <a:rPr lang="en-IN" dirty="0"/>
                  <a:t>Equalization</a:t>
                </a:r>
              </a:p>
              <a:p>
                <a:pPr lvl="1"/>
                <a:r>
                  <a:rPr lang="en-IN" dirty="0"/>
                  <a:t>Account or cancel or invert the effect of the channel coefficient </a:t>
                </a:r>
                <a:r>
                  <a:rPr lang="en-IN" i="1" dirty="0"/>
                  <a:t>h </a:t>
                </a:r>
                <a:r>
                  <a:rPr lang="en-IN" dirty="0"/>
                  <a:t>is known as </a:t>
                </a:r>
                <a:r>
                  <a:rPr lang="en-IN" b="1" i="1" dirty="0"/>
                  <a:t>equalization</a:t>
                </a:r>
              </a:p>
              <a:p>
                <a:pPr lvl="1"/>
                <a:r>
                  <a:rPr lang="en-IN" dirty="0"/>
                  <a:t>Dividing the received signal by a channel coefficient – a single number – is called as </a:t>
                </a:r>
                <a:r>
                  <a:rPr lang="en-IN" b="1" dirty="0"/>
                  <a:t>Single Tap Equalizer</a:t>
                </a:r>
              </a:p>
              <a:p>
                <a:pPr lvl="2"/>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h</m:t>
                        </m:r>
                      </m:den>
                    </m:f>
                    <m:r>
                      <a:rPr lang="en-IN" b="0" i="1" smtClean="0">
                        <a:latin typeface="Cambria Math" panose="02040503050406030204" pitchFamily="18" charset="0"/>
                      </a:rPr>
                      <m:t>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h</m:t>
                        </m:r>
                      </m:den>
                    </m:f>
                    <m:d>
                      <m:dPr>
                        <m:ctrlPr>
                          <a:rPr lang="en-IN" b="0" i="1" smtClean="0">
                            <a:latin typeface="Cambria Math" panose="02040503050406030204" pitchFamily="18" charset="0"/>
                          </a:rPr>
                        </m:ctrlPr>
                      </m:dPr>
                      <m:e>
                        <m:r>
                          <a:rPr lang="en-IN" b="0" i="1" smtClean="0">
                            <a:latin typeface="Cambria Math" panose="02040503050406030204" pitchFamily="18" charset="0"/>
                          </a:rPr>
                          <m:t>h𝑥</m:t>
                        </m:r>
                        <m:r>
                          <a:rPr lang="en-IN" b="0" i="1" smtClean="0">
                            <a:latin typeface="Cambria Math" panose="02040503050406030204" pitchFamily="18" charset="0"/>
                          </a:rPr>
                          <m:t>+</m:t>
                        </m:r>
                        <m:r>
                          <a:rPr lang="en-IN" b="0" i="1" smtClean="0">
                            <a:latin typeface="Cambria Math" panose="02040503050406030204" pitchFamily="18" charset="0"/>
                          </a:rPr>
                          <m:t>𝑛</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h</m:t>
                        </m:r>
                      </m:den>
                    </m:f>
                  </m:oMath>
                </a14:m>
                <a:endParaRPr lang="en-IN" dirty="0"/>
              </a:p>
              <a:p>
                <a:r>
                  <a:rPr lang="en-IN" dirty="0"/>
                  <a:t>It’s not always possible to simply divide by a coefficient to recover the original signal – especially when there is Inter-Symbol-Interference</a:t>
                </a:r>
              </a:p>
              <a:p>
                <a:r>
                  <a:rPr lang="en-IN" dirty="0"/>
                  <a:t>Equalization process</a:t>
                </a:r>
              </a:p>
              <a:p>
                <a:pPr lvl="1"/>
                <a:r>
                  <a:rPr lang="en-IN" b="0" dirty="0"/>
                  <a:t>Example :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𝐴</m:t>
                        </m:r>
                      </m:e>
                    </m:d>
                  </m:oMath>
                </a14:m>
                <a:endParaRPr lang="en-IN" b="0" dirty="0"/>
              </a:p>
              <a:p>
                <a:pPr lvl="1"/>
                <a:r>
                  <a:rPr lang="en-IN" dirty="0"/>
                  <a:t>Simple signal detection (z) at the receiver can be carried out as follows:</a:t>
                </a:r>
              </a:p>
              <a:p>
                <a:pPr lvl="2"/>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m:t>
                    </m:r>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≥0⇒</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r>
                              <a:rPr lang="en-IN" b="0" i="1" smtClean="0">
                                <a:latin typeface="Cambria Math" panose="02040503050406030204" pitchFamily="18" charset="0"/>
                              </a:rPr>
                              <m:t>𝐴</m:t>
                            </m:r>
                          </m:e>
                          <m:e>
                            <m:r>
                              <a:rPr lang="en-IN" b="0" i="1" smtClean="0">
                                <a:latin typeface="Cambria Math" panose="02040503050406030204" pitchFamily="18" charset="0"/>
                              </a:rPr>
                              <m:t>&lt;0⇒</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𝐴</m:t>
                            </m:r>
                          </m:e>
                        </m:eqArr>
                      </m:e>
                    </m:d>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𝑎𝑛</m:t>
                    </m:r>
                    <m:r>
                      <a:rPr lang="en-IN" b="0" i="1" smtClean="0">
                        <a:latin typeface="Cambria Math" panose="02040503050406030204" pitchFamily="18" charset="0"/>
                      </a:rPr>
                      <m:t> </m:t>
                    </m:r>
                    <m:r>
                      <a:rPr lang="en-IN" b="0" i="1" smtClean="0">
                        <a:latin typeface="Cambria Math" panose="02040503050406030204" pitchFamily="18" charset="0"/>
                      </a:rPr>
                      <m:t>𝑒𝑠𝑡𝑖𝑚𝑎𝑡𝑒</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𝑑𝑒𝑡𝑒𝑐𝑡𝑒𝑑</m:t>
                    </m:r>
                    <m:r>
                      <a:rPr lang="en-IN" b="0" i="1" smtClean="0">
                        <a:latin typeface="Cambria Math" panose="02040503050406030204" pitchFamily="18" charset="0"/>
                      </a:rPr>
                      <m:t> </m:t>
                    </m:r>
                    <m:r>
                      <a:rPr lang="en-IN" b="0" i="1" smtClean="0">
                        <a:latin typeface="Cambria Math" panose="02040503050406030204" pitchFamily="18" charset="0"/>
                      </a:rPr>
                      <m:t>𝑠𝑦𝑚𝑏𝑜𝑙</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h𝑎𝑟𝑑</m:t>
                    </m:r>
                    <m:r>
                      <a:rPr lang="en-IN" b="0" i="1" smtClean="0">
                        <a:latin typeface="Cambria Math" panose="02040503050406030204" pitchFamily="18" charset="0"/>
                      </a:rPr>
                      <m:t> </m:t>
                    </m:r>
                    <m:r>
                      <a:rPr lang="en-IN" b="0" i="1" smtClean="0">
                        <a:latin typeface="Cambria Math" panose="02040503050406030204" pitchFamily="18" charset="0"/>
                      </a:rPr>
                      <m:t>𝑑𝑒𝑐𝑖𝑠𝑖𝑜𝑛</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𝑠𝑙𝑖𝑐𝑖𝑛𝑔</m:t>
                    </m:r>
                  </m:oMath>
                </a14:m>
                <a:endParaRPr lang="en-IN" dirty="0"/>
              </a:p>
              <a:p>
                <a:pPr lvl="2"/>
                <a:r>
                  <a:rPr lang="en-IN" dirty="0"/>
                  <a:t>This is termed as a </a:t>
                </a:r>
                <a:r>
                  <a:rPr lang="en-IN" b="1" dirty="0"/>
                  <a:t>Threshold Detector </a:t>
                </a:r>
                <a:r>
                  <a:rPr lang="en-IN" dirty="0"/>
                  <a:t>and threshold is zero</a:t>
                </a:r>
              </a:p>
              <a:p>
                <a:r>
                  <a:rPr lang="en-IN" dirty="0"/>
                  <a:t>Mathematically rigorous framework that can guarantee signal detection is Maximum Likelihood (ML) Detector</a:t>
                </a:r>
              </a:p>
              <a:p>
                <a:endParaRPr lang="en-IN" dirty="0"/>
              </a:p>
              <a:p>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1456F2D0-6C2C-6756-DD22-BB956DD0EFD7}"/>
                  </a:ext>
                </a:extLst>
              </p:cNvPr>
              <p:cNvSpPr>
                <a:spLocks noGrp="1" noRot="1" noChangeAspect="1" noMove="1" noResize="1" noEditPoints="1" noAdjustHandles="1" noChangeArrowheads="1" noChangeShapeType="1" noTextEdit="1"/>
              </p:cNvSpPr>
              <p:nvPr>
                <p:ph sz="quarter" idx="10"/>
              </p:nvPr>
            </p:nvSpPr>
            <p:spPr>
              <a:blipFill>
                <a:blip r:embed="rId2"/>
                <a:stretch>
                  <a:fillRect t="-1638" r="-965"/>
                </a:stretch>
              </a:blipFill>
            </p:spPr>
            <p:txBody>
              <a:bodyPr/>
              <a:lstStyle/>
              <a:p>
                <a:r>
                  <a:rPr lang="en-IN">
                    <a:noFill/>
                  </a:rPr>
                  <a:t> </a:t>
                </a:r>
              </a:p>
            </p:txBody>
          </p:sp>
        </mc:Fallback>
      </mc:AlternateContent>
    </p:spTree>
    <p:extLst>
      <p:ext uri="{BB962C8B-B14F-4D97-AF65-F5344CB8AC3E}">
        <p14:creationId xmlns:p14="http://schemas.microsoft.com/office/powerpoint/2010/main" val="417113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A081-FF4B-533D-D258-2AFA08926CE0}"/>
              </a:ext>
            </a:extLst>
          </p:cNvPr>
          <p:cNvSpPr>
            <a:spLocks noGrp="1"/>
          </p:cNvSpPr>
          <p:nvPr>
            <p:ph type="title"/>
          </p:nvPr>
        </p:nvSpPr>
        <p:spPr/>
        <p:txBody>
          <a:bodyPr/>
          <a:lstStyle/>
          <a:p>
            <a:r>
              <a:rPr lang="en-IN" dirty="0"/>
              <a:t>Wireless Channel Output SNR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B7E090-9430-5A3B-D77B-EB39B0C5E86F}"/>
                  </a:ext>
                </a:extLst>
              </p:cNvPr>
              <p:cNvSpPr>
                <a:spLocks noGrp="1"/>
              </p:cNvSpPr>
              <p:nvPr>
                <p:ph sz="quarter" idx="10"/>
              </p:nvPr>
            </p:nvSpPr>
            <p:spPr/>
            <p:txBody>
              <a:bodyPr/>
              <a:lstStyle/>
              <a:p>
                <a:r>
                  <a:rPr lang="en-IN" dirty="0"/>
                  <a:t>Wireless system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h𝑥</m:t>
                    </m:r>
                    <m:r>
                      <a:rPr lang="en-IN" b="0" i="1" smtClean="0">
                        <a:latin typeface="Cambria Math" panose="02040503050406030204" pitchFamily="18" charset="0"/>
                      </a:rPr>
                      <m:t>+</m:t>
                    </m:r>
                    <m:r>
                      <a:rPr lang="en-IN" b="0" i="1" smtClean="0">
                        <a:latin typeface="Cambria Math" panose="02040503050406030204" pitchFamily="18" charset="0"/>
                      </a:rPr>
                      <m:t>𝑛</m:t>
                    </m:r>
                  </m:oMath>
                </a14:m>
                <a:endParaRPr lang="en-IN" b="0" dirty="0"/>
              </a:p>
              <a:p>
                <a:r>
                  <a:rPr lang="en-IN" dirty="0"/>
                  <a:t>The output power of the channel is = </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𝐸</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𝑃</m:t>
                    </m:r>
                    <m:r>
                      <a:rPr lang="en-IN" b="0" i="0"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a</m:t>
                        </m:r>
                      </m:e>
                      <m:sup>
                        <m:r>
                          <a:rPr lang="en-IN" b="0" i="0" smtClean="0">
                            <a:latin typeface="Cambria Math" panose="02040503050406030204" pitchFamily="18" charset="0"/>
                          </a:rPr>
                          <m:t>2</m:t>
                        </m:r>
                      </m:sup>
                    </m:sSup>
                    <m:r>
                      <a:rPr lang="en-IN" b="0" i="1" smtClean="0">
                        <a:latin typeface="Cambria Math" panose="02040503050406030204" pitchFamily="18" charset="0"/>
                      </a:rPr>
                      <m:t>𝑃</m:t>
                    </m:r>
                  </m:oMath>
                </a14:m>
                <a:endParaRPr lang="en-IN" b="0" dirty="0"/>
              </a:p>
              <a:p>
                <a:pPr lvl="1"/>
                <a:r>
                  <a:rPr lang="en-IN" b="1" dirty="0"/>
                  <a:t>a </a:t>
                </a:r>
                <a:r>
                  <a:rPr lang="en-IN" b="0" dirty="0"/>
                  <a:t>is amplitude and real value whereas </a:t>
                </a:r>
                <a:r>
                  <a:rPr lang="en-IN" b="1" dirty="0"/>
                  <a:t>h </a:t>
                </a:r>
                <a:r>
                  <a:rPr lang="en-IN" b="0" dirty="0"/>
                  <a:t>is complex quantity</a:t>
                </a:r>
              </a:p>
              <a:p>
                <a:r>
                  <a:rPr lang="en-IN" dirty="0"/>
                  <a:t>The channel output SNR, represented as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𝑜</m:t>
                        </m:r>
                      </m:sub>
                    </m:sSub>
                  </m:oMath>
                </a14:m>
                <a:r>
                  <a:rPr lang="en-IN" b="0" dirty="0"/>
                  <a:t> is</a:t>
                </a:r>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𝑜</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𝑆𝑖𝑔𝑛𝑎𝑙</m:t>
                        </m:r>
                        <m:r>
                          <a:rPr lang="en-IN" b="0" i="1" smtClean="0">
                            <a:latin typeface="Cambria Math" panose="02040503050406030204" pitchFamily="18" charset="0"/>
                          </a:rPr>
                          <m:t> </m:t>
                        </m:r>
                        <m:r>
                          <a:rPr lang="en-IN" b="0" i="1" smtClean="0">
                            <a:latin typeface="Cambria Math" panose="02040503050406030204" pitchFamily="18" charset="0"/>
                          </a:rPr>
                          <m:t>𝑃𝑜𝑤𝑒𝑟</m:t>
                        </m:r>
                      </m:num>
                      <m:den>
                        <m:r>
                          <a:rPr lang="en-IN" b="0" i="1" smtClean="0">
                            <a:latin typeface="Cambria Math" panose="02040503050406030204" pitchFamily="18" charset="0"/>
                          </a:rPr>
                          <m:t>𝑁𝑜𝑖𝑠𝑒</m:t>
                        </m:r>
                        <m:r>
                          <a:rPr lang="en-IN" b="0" i="1" smtClean="0">
                            <a:latin typeface="Cambria Math" panose="02040503050406030204" pitchFamily="18" charset="0"/>
                          </a:rPr>
                          <m:t> </m:t>
                        </m:r>
                        <m:r>
                          <a:rPr lang="en-IN" b="0" i="1" smtClean="0">
                            <a:latin typeface="Cambria Math" panose="02040503050406030204" pitchFamily="18" charset="0"/>
                          </a:rPr>
                          <m:t>𝑃𝑜𝑤𝑒𝑟</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num>
                      <m:den>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𝑇𝑟𝑎𝑛𝑠𝑚𝑖𝑡𝑡𝑒𝑟</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𝑇𝑟𝑎𝑛𝑠𝑚𝑖𝑡𝑡𝑒𝑟</m:t>
                        </m:r>
                      </m:sub>
                    </m:sSub>
                  </m:oMath>
                </a14:m>
                <a:endParaRPr lang="en-IN" b="0" dirty="0"/>
              </a:p>
            </p:txBody>
          </p:sp>
        </mc:Choice>
        <mc:Fallback xmlns="">
          <p:sp>
            <p:nvSpPr>
              <p:cNvPr id="3" name="Content Placeholder 2">
                <a:extLst>
                  <a:ext uri="{FF2B5EF4-FFF2-40B4-BE49-F238E27FC236}">
                    <a16:creationId xmlns:a16="http://schemas.microsoft.com/office/drawing/2014/main" id="{62B7E090-9430-5A3B-D77B-EB39B0C5E86F}"/>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415883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F1C0-F803-2255-4B18-0926DEBD6B8D}"/>
              </a:ext>
            </a:extLst>
          </p:cNvPr>
          <p:cNvSpPr>
            <a:spLocks noGrp="1"/>
          </p:cNvSpPr>
          <p:nvPr>
            <p:ph type="title"/>
          </p:nvPr>
        </p:nvSpPr>
        <p:spPr/>
        <p:txBody>
          <a:bodyPr/>
          <a:lstStyle/>
          <a:p>
            <a:r>
              <a:rPr lang="en-IN" dirty="0"/>
              <a:t>Wireless Channel Performance - 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453637-51D7-6276-0EB2-7A70C56FFFAA}"/>
                  </a:ext>
                </a:extLst>
              </p:cNvPr>
              <p:cNvSpPr>
                <a:spLocks noGrp="1"/>
              </p:cNvSpPr>
              <p:nvPr>
                <p:ph sz="quarter" idx="10"/>
              </p:nvPr>
            </p:nvSpPr>
            <p:spPr/>
            <p:txBody>
              <a:bodyPr>
                <a:normAutofit fontScale="92500" lnSpcReduction="10000"/>
              </a:bodyPr>
              <a:lstStyle/>
              <a:p>
                <a:r>
                  <a:rPr lang="en-IN" dirty="0"/>
                  <a:t>Instantaneous BER of BPSK = </a:t>
                </a:r>
                <a14:m>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e>
                        </m:rad>
                      </m:e>
                    </m:d>
                    <m:r>
                      <a:rPr lang="en-IN" b="0" i="1" smtClean="0">
                        <a:latin typeface="Cambria Math" panose="02040503050406030204" pitchFamily="18" charset="0"/>
                      </a:rPr>
                      <m:t>=</m:t>
                    </m:r>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𝑇𝑟𝑎𝑛𝑠𝑚𝑖𝑡𝑡𝑒𝑟</m:t>
                            </m:r>
                          </m:sub>
                        </m:sSub>
                      </m:e>
                    </m:rad>
                  </m:oMath>
                </a14:m>
                <a:endParaRPr lang="en-IN" dirty="0"/>
              </a:p>
              <a:p>
                <a:pPr lvl="1"/>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oMath>
                </a14:m>
                <a:r>
                  <a:rPr lang="en-IN" dirty="0"/>
                  <a:t> - The output SNR of the wireless channel</a:t>
                </a:r>
              </a:p>
              <a:p>
                <a:r>
                  <a:rPr lang="en-IN" dirty="0"/>
                  <a:t>Instantaneous BER depends on amplitude </a:t>
                </a:r>
                <a:r>
                  <a:rPr lang="en-IN" b="1" i="1" dirty="0"/>
                  <a:t>a </a:t>
                </a:r>
                <a:r>
                  <a:rPr lang="en-IN" b="1" dirty="0"/>
                  <a:t>(|h|)</a:t>
                </a:r>
                <a:r>
                  <a:rPr lang="en-IN" dirty="0"/>
                  <a:t> which is a random quantity – Rayleigh random variable</a:t>
                </a:r>
              </a:p>
              <a:p>
                <a:r>
                  <a:rPr lang="en-IN" dirty="0"/>
                  <a:t>Hence BER is an average with respect to the PDF of </a:t>
                </a:r>
                <a:r>
                  <a:rPr lang="en-IN" b="1" i="1" dirty="0"/>
                  <a:t>a</a:t>
                </a:r>
                <a:r>
                  <a:rPr lang="en-IN" dirty="0"/>
                  <a:t> which is follows Rayleigh PDF from the channel model of Rayleigh Fading channel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oMath>
                </a14:m>
                <a:endParaRPr lang="en-IN" dirty="0"/>
              </a:p>
              <a:p>
                <a:r>
                  <a:rPr lang="en-IN" dirty="0"/>
                  <a:t>The average of a function </a:t>
                </a:r>
                <a14:m>
                  <m:oMath xmlns:m="http://schemas.openxmlformats.org/officeDocument/2006/math">
                    <m:r>
                      <a:rPr lang="en-IN" i="1" dirty="0" smtClean="0">
                        <a:latin typeface="Cambria Math" panose="02040503050406030204" pitchFamily="18" charset="0"/>
                      </a:rPr>
                      <m:t>𝑔</m:t>
                    </m:r>
                    <m:r>
                      <a:rPr lang="en-IN" i="1" dirty="0" smtClean="0">
                        <a:latin typeface="Cambria Math" panose="02040503050406030204" pitchFamily="18" charset="0"/>
                      </a:rPr>
                      <m:t>(</m:t>
                    </m:r>
                    <m:r>
                      <a:rPr lang="en-IN" i="1" dirty="0" smtClean="0">
                        <a:latin typeface="Cambria Math" panose="02040503050406030204" pitchFamily="18" charset="0"/>
                      </a:rPr>
                      <m:t>𝑎</m:t>
                    </m:r>
                    <m:r>
                      <a:rPr lang="en-IN" i="1" dirty="0" smtClean="0">
                        <a:latin typeface="Cambria Math" panose="02040503050406030204" pitchFamily="18" charset="0"/>
                      </a:rPr>
                      <m:t>)</m:t>
                    </m:r>
                  </m:oMath>
                </a14:m>
                <a:r>
                  <a:rPr lang="en-IN" dirty="0"/>
                  <a:t> whose PDF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oMath>
                </a14:m>
                <a:r>
                  <a:rPr lang="en-IN" dirty="0"/>
                  <a:t> is </a:t>
                </a:r>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m:t>
                        </m:r>
                        <m:r>
                          <a:rPr lang="en-IN" b="0" i="1" smtClean="0">
                            <a:latin typeface="Cambria Math" panose="02040503050406030204" pitchFamily="18" charset="0"/>
                          </a:rPr>
                          <m:t>𝑑𝑎</m:t>
                        </m:r>
                      </m:e>
                    </m:nary>
                  </m:oMath>
                </a14:m>
                <a:endParaRPr lang="en-IN" dirty="0"/>
              </a:p>
              <a:p>
                <a:pPr lvl="1"/>
                <a:r>
                  <a:rPr lang="en-IN" dirty="0"/>
                  <a:t>The lower limit </a:t>
                </a:r>
                <a14:m>
                  <m:oMath xmlns:m="http://schemas.openxmlformats.org/officeDocument/2006/math">
                    <m:r>
                      <a:rPr lang="en-IN" b="0" i="1" smtClean="0">
                        <a:latin typeface="Cambria Math" panose="02040503050406030204" pitchFamily="18" charset="0"/>
                      </a:rPr>
                      <m:t>−∞</m:t>
                    </m:r>
                  </m:oMath>
                </a14:m>
                <a:r>
                  <a:rPr lang="en-IN" dirty="0"/>
                  <a:t> is actually zero</a:t>
                </a:r>
              </a:p>
              <a:p>
                <a:r>
                  <a:rPr lang="en-IN" dirty="0"/>
                  <a:t>BER of Wireless BPSK </a:t>
                </a:r>
              </a:p>
              <a:p>
                <a:pPr lvl="1"/>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m:t>
                        </m:r>
                      </m:sup>
                      <m:e>
                        <m:r>
                          <a:rPr lang="en-IN" b="0" i="1" smtClean="0">
                            <a:latin typeface="Cambria Math" panose="02040503050406030204" pitchFamily="18" charset="0"/>
                          </a:rPr>
                          <m:t>𝑄</m:t>
                        </m:r>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𝑆𝑁𝑅</m:t>
                            </m:r>
                          </m:e>
                        </m:rad>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r>
                          <a:rPr lang="en-IN" b="0" i="1" smtClean="0">
                            <a:latin typeface="Cambria Math" panose="02040503050406030204" pitchFamily="18" charset="0"/>
                          </a:rPr>
                          <m:t>.</m:t>
                        </m:r>
                        <m:r>
                          <a:rPr lang="en-IN" b="0" i="1" smtClean="0">
                            <a:latin typeface="Cambria Math" panose="02040503050406030204" pitchFamily="18" charset="0"/>
                          </a:rPr>
                          <m:t>𝑑𝑎</m:t>
                        </m:r>
                      </m:e>
                    </m:nary>
                  </m:oMath>
                </a14:m>
                <a:endParaRPr lang="en-IN" b="0" dirty="0"/>
              </a:p>
              <a:p>
                <a:pPr lvl="1"/>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ctrlPr>
                          <a:rPr lang="en-IN" b="0" i="1" smtClean="0">
                            <a:latin typeface="Cambria Math" panose="02040503050406030204" pitchFamily="18" charset="0"/>
                          </a:rPr>
                        </m:ctrlPr>
                      </m:dPr>
                      <m:e>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𝑆𝑁𝑅</m:t>
                                </m:r>
                              </m:num>
                              <m:den>
                                <m:r>
                                  <a:rPr lang="en-IN" b="0" i="1" smtClean="0">
                                    <a:latin typeface="Cambria Math" panose="02040503050406030204" pitchFamily="18" charset="0"/>
                                  </a:rPr>
                                  <m:t>2+</m:t>
                                </m:r>
                                <m:r>
                                  <a:rPr lang="en-IN" b="0" i="1" smtClean="0">
                                    <a:latin typeface="Cambria Math" panose="02040503050406030204" pitchFamily="18" charset="0"/>
                                  </a:rPr>
                                  <m:t>𝑆𝑁𝑅</m:t>
                                </m:r>
                                <m:r>
                                  <a:rPr lang="en-IN" b="0" i="1" smtClean="0">
                                    <a:latin typeface="Cambria Math" panose="02040503050406030204" pitchFamily="18" charset="0"/>
                                  </a:rPr>
                                  <m:t> </m:t>
                                </m:r>
                              </m:den>
                            </m:f>
                          </m:e>
                        </m:rad>
                      </m:e>
                    </m:d>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d>
                      <m:dPr>
                        <m:ctrlPr>
                          <a:rPr lang="en-IN" i="1">
                            <a:latin typeface="Cambria Math" panose="02040503050406030204" pitchFamily="18" charset="0"/>
                          </a:rPr>
                        </m:ctrlPr>
                      </m:dPr>
                      <m:e>
                        <m:r>
                          <a:rPr lang="en-IN" i="1">
                            <a:latin typeface="Cambria Math" panose="02040503050406030204" pitchFamily="18" charset="0"/>
                          </a:rPr>
                          <m:t>1−</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i="1">
                                    <a:latin typeface="Cambria Math" panose="02040503050406030204" pitchFamily="18" charset="0"/>
                                  </a:rPr>
                                  <m:t>2+</m:t>
                                </m:r>
                                <m:r>
                                  <a:rPr lang="en-IN" b="0" i="1" smtClean="0">
                                    <a:latin typeface="Cambria Math" panose="02040503050406030204" pitchFamily="18" charset="0"/>
                                  </a:rPr>
                                  <m:t>2</m:t>
                                </m:r>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i="1">
                                    <a:latin typeface="Cambria Math" panose="02040503050406030204" pitchFamily="18" charset="0"/>
                                  </a:rPr>
                                  <m:t> </m:t>
                                </m:r>
                              </m:den>
                            </m:f>
                          </m:e>
                        </m:rad>
                      </m:e>
                    </m:d>
                  </m:oMath>
                </a14:m>
                <a:endParaRPr lang="en-IN" dirty="0"/>
              </a:p>
              <a:p>
                <a:r>
                  <a:rPr lang="en-IN" dirty="0"/>
                  <a:t>BER of Wireless QPSK</a:t>
                </a:r>
              </a:p>
              <a:p>
                <a:pPr lvl="1"/>
                <a14:m>
                  <m:oMath xmlns:m="http://schemas.openxmlformats.org/officeDocument/2006/math">
                    <m:f>
                      <m:fPr>
                        <m:ctrlPr>
                          <a:rPr lang="en-IN" i="1" smtClean="0">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d>
                      <m:dPr>
                        <m:ctrlPr>
                          <a:rPr lang="en-IN" i="1">
                            <a:latin typeface="Cambria Math" panose="02040503050406030204" pitchFamily="18" charset="0"/>
                          </a:rPr>
                        </m:ctrlPr>
                      </m:dPr>
                      <m:e>
                        <m:r>
                          <a:rPr lang="en-IN" i="1">
                            <a:latin typeface="Cambria Math" panose="02040503050406030204" pitchFamily="18" charset="0"/>
                          </a:rPr>
                          <m:t>1−</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i="1">
                                    <a:latin typeface="Cambria Math" panose="02040503050406030204" pitchFamily="18" charset="0"/>
                                  </a:rPr>
                                  <m:t>2+</m:t>
                                </m:r>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i="1">
                                    <a:latin typeface="Cambria Math" panose="02040503050406030204" pitchFamily="18" charset="0"/>
                                  </a:rPr>
                                  <m:t> </m:t>
                                </m:r>
                              </m:den>
                            </m:f>
                          </m:e>
                        </m:rad>
                      </m:e>
                    </m:d>
                  </m:oMath>
                </a14:m>
                <a:endParaRPr lang="en-IN"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63453637-51D7-6276-0EB2-7A70C56FFFAA}"/>
                  </a:ext>
                </a:extLst>
              </p:cNvPr>
              <p:cNvSpPr>
                <a:spLocks noGrp="1" noRot="1" noChangeAspect="1" noMove="1" noResize="1" noEditPoints="1" noAdjustHandles="1" noChangeArrowheads="1" noChangeShapeType="1" noTextEdit="1"/>
              </p:cNvSpPr>
              <p:nvPr>
                <p:ph sz="quarter" idx="10"/>
              </p:nvPr>
            </p:nvSpPr>
            <p:spPr>
              <a:blipFill>
                <a:blip r:embed="rId2"/>
                <a:stretch>
                  <a:fillRect t="-205" r="-1019"/>
                </a:stretch>
              </a:blipFill>
            </p:spPr>
            <p:txBody>
              <a:bodyPr/>
              <a:lstStyle/>
              <a:p>
                <a:r>
                  <a:rPr lang="en-IN">
                    <a:noFill/>
                  </a:rPr>
                  <a:t> </a:t>
                </a:r>
              </a:p>
            </p:txBody>
          </p:sp>
        </mc:Fallback>
      </mc:AlternateContent>
    </p:spTree>
    <p:extLst>
      <p:ext uri="{BB962C8B-B14F-4D97-AF65-F5344CB8AC3E}">
        <p14:creationId xmlns:p14="http://schemas.microsoft.com/office/powerpoint/2010/main" val="143192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D07F-B40C-6D5D-C3AF-69C34250FE7E}"/>
              </a:ext>
            </a:extLst>
          </p:cNvPr>
          <p:cNvSpPr>
            <a:spLocks noGrp="1"/>
          </p:cNvSpPr>
          <p:nvPr>
            <p:ph type="title"/>
          </p:nvPr>
        </p:nvSpPr>
        <p:spPr/>
        <p:txBody>
          <a:bodyPr/>
          <a:lstStyle/>
          <a:p>
            <a:r>
              <a:rPr lang="en-IN" dirty="0"/>
              <a:t>BER of Rayleigh Fading Channel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02F10F-CFA3-32A0-7488-0D217921EB7E}"/>
                  </a:ext>
                </a:extLst>
              </p:cNvPr>
              <p:cNvSpPr>
                <a:spLocks noGrp="1"/>
              </p:cNvSpPr>
              <p:nvPr>
                <p:ph sz="quarter" idx="10"/>
              </p:nvPr>
            </p:nvSpPr>
            <p:spPr/>
            <p:txBody>
              <a:bodyPr>
                <a:normAutofit fontScale="85000" lnSpcReduction="20000"/>
              </a:bodyPr>
              <a:lstStyle/>
              <a:p>
                <a:r>
                  <a:rPr lang="en-IN" dirty="0"/>
                  <a:t>Wireline</a:t>
                </a:r>
              </a:p>
              <a:p>
                <a:pPr lvl="1"/>
                <a:r>
                  <a:rPr lang="en-IN" dirty="0"/>
                  <a:t>The Q function – CCDF - the tail probability of Gaussian RV, x is </a:t>
                </a:r>
                <a14:m>
                  <m:oMath xmlns:m="http://schemas.openxmlformats.org/officeDocument/2006/math">
                    <m:nary>
                      <m:naryPr>
                        <m:limLoc m:val="undOvr"/>
                        <m:ctrlPr>
                          <a:rPr lang="en-IN" i="1" smtClean="0">
                            <a:latin typeface="Cambria Math" panose="02040503050406030204" pitchFamily="18" charset="0"/>
                          </a:rPr>
                        </m:ctrlPr>
                      </m:naryPr>
                      <m:sub>
                        <m:r>
                          <m:rPr>
                            <m:brk m:alnAt="24"/>
                          </m:rPr>
                          <a:rPr lang="en-IN" b="0" i="1" smtClean="0">
                            <a:latin typeface="Cambria Math" panose="02040503050406030204" pitchFamily="18" charset="0"/>
                          </a:rPr>
                          <m:t>𝑥</m:t>
                        </m:r>
                      </m:sub>
                      <m:sup>
                        <m:r>
                          <a:rPr lang="en-IN" b="0" i="1" smtClean="0">
                            <a:latin typeface="Cambria Math" panose="02040503050406030204" pitchFamily="18" charset="0"/>
                          </a:rPr>
                          <m:t>∞</m:t>
                        </m:r>
                      </m:sup>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r>
                              <a:rPr lang="en-IN" b="0" i="1" smtClean="0">
                                <a:latin typeface="Cambria Math" panose="02040503050406030204" pitchFamily="18" charset="0"/>
                              </a:rPr>
                              <m:t> </m:t>
                            </m:r>
                            <m:r>
                              <a:rPr lang="en-IN" b="0" i="1" smtClean="0">
                                <a:latin typeface="Cambria Math" panose="02040503050406030204" pitchFamily="18" charset="0"/>
                              </a:rPr>
                              <m:t>𝜋</m:t>
                            </m:r>
                            <m:r>
                              <a:rPr lang="en-IN" b="0" i="1" smtClean="0">
                                <a:latin typeface="Cambria Math" panose="02040503050406030204" pitchFamily="18" charset="0"/>
                              </a:rPr>
                              <m:t> </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𝑡</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sup>
                        </m:sSup>
                        <m:r>
                          <a:rPr lang="en-IN" b="0" i="1" smtClean="0">
                            <a:latin typeface="Cambria Math" panose="02040503050406030204" pitchFamily="18" charset="0"/>
                          </a:rPr>
                          <m:t>×</m:t>
                        </m:r>
                        <m:r>
                          <a:rPr lang="en-IN" b="0" i="1" smtClean="0">
                            <a:latin typeface="Cambria Math" panose="02040503050406030204" pitchFamily="18" charset="0"/>
                          </a:rPr>
                          <m:t>𝑑𝑡</m:t>
                        </m:r>
                      </m:e>
                    </m:nary>
                  </m:oMath>
                </a14:m>
                <a:endParaRPr lang="en-IN" dirty="0"/>
              </a:p>
              <a:p>
                <a:pPr lvl="1"/>
                <a:r>
                  <a:rPr lang="en-IN" dirty="0"/>
                  <a:t>The Q function can be approximately upper bounded by </a:t>
                </a:r>
              </a:p>
              <a:p>
                <a:pPr lvl="2"/>
                <a14:m>
                  <m:oMath xmlns:m="http://schemas.openxmlformats.org/officeDocument/2006/math">
                    <m:r>
                      <a:rPr lang="en-IN" b="1" i="1" smtClean="0">
                        <a:latin typeface="Cambria Math" panose="02040503050406030204" pitchFamily="18" charset="0"/>
                      </a:rPr>
                      <m:t>𝑸</m:t>
                    </m:r>
                    <m:d>
                      <m:dPr>
                        <m:ctrlPr>
                          <a:rPr lang="en-IN" b="1" i="1" smtClean="0">
                            <a:latin typeface="Cambria Math" panose="02040503050406030204" pitchFamily="18" charset="0"/>
                          </a:rPr>
                        </m:ctrlPr>
                      </m:dPr>
                      <m:e>
                        <m:r>
                          <a:rPr lang="en-IN" b="1" i="1" smtClean="0">
                            <a:latin typeface="Cambria Math" panose="02040503050406030204" pitchFamily="18" charset="0"/>
                          </a:rPr>
                          <m:t>𝒙</m:t>
                        </m:r>
                      </m:e>
                    </m:d>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sSup>
                      <m:sSupPr>
                        <m:ctrlPr>
                          <a:rPr lang="en-IN" b="1" i="1" smtClean="0">
                            <a:latin typeface="Cambria Math" panose="02040503050406030204" pitchFamily="18" charset="0"/>
                          </a:rPr>
                        </m:ctrlPr>
                      </m:sSupPr>
                      <m:e>
                        <m:r>
                          <a:rPr lang="en-IN" b="1" i="1" smtClean="0">
                            <a:latin typeface="Cambria Math" panose="02040503050406030204" pitchFamily="18" charset="0"/>
                          </a:rPr>
                          <m:t>×</m:t>
                        </m:r>
                        <m:r>
                          <a:rPr lang="en-IN" b="1" i="1" smtClean="0">
                            <a:latin typeface="Cambria Math" panose="02040503050406030204" pitchFamily="18" charset="0"/>
                          </a:rPr>
                          <m:t>𝒆</m:t>
                        </m:r>
                      </m:e>
                      <m:sup>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𝒙</m:t>
                            </m:r>
                          </m:e>
                          <m:sup>
                            <m:r>
                              <a:rPr lang="en-IN" b="1" i="1" smtClean="0">
                                <a:latin typeface="Cambria Math" panose="02040503050406030204" pitchFamily="18" charset="0"/>
                              </a:rPr>
                              <m:t>𝟐</m:t>
                            </m:r>
                          </m:sup>
                        </m:sSup>
                      </m:sup>
                    </m:sSup>
                  </m:oMath>
                </a14:m>
                <a:endParaRPr lang="en-IN" b="1" dirty="0"/>
              </a:p>
              <a:p>
                <a:pPr lvl="2"/>
                <a14:m>
                  <m:oMath xmlns:m="http://schemas.openxmlformats.org/officeDocument/2006/math">
                    <m:r>
                      <a:rPr lang="en-IN" b="1" i="1" smtClean="0">
                        <a:latin typeface="Cambria Math" panose="02040503050406030204" pitchFamily="18" charset="0"/>
                      </a:rPr>
                      <m:t>⇒</m:t>
                    </m:r>
                    <m:r>
                      <a:rPr lang="en-IN" b="0" i="1" smtClean="0">
                        <a:latin typeface="Cambria Math" panose="02040503050406030204" pitchFamily="18" charset="0"/>
                      </a:rPr>
                      <m:t>𝑄</m:t>
                    </m:r>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e>
                            </m:d>
                          </m:e>
                          <m:sup>
                            <m:r>
                              <a:rPr lang="en-IN" b="0" i="1" smtClean="0">
                                <a:latin typeface="Cambria Math" panose="02040503050406030204" pitchFamily="18" charset="0"/>
                              </a:rPr>
                              <m:t>2</m:t>
                            </m:r>
                          </m:sup>
                        </m:sSup>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𝑆𝑁𝑅</m:t>
                        </m:r>
                      </m:sup>
                    </m:sSup>
                  </m:oMath>
                </a14:m>
                <a:endParaRPr lang="en-IN" b="1" dirty="0"/>
              </a:p>
              <a:p>
                <a:pPr lvl="1"/>
                <a:r>
                  <a:rPr lang="en-IN" dirty="0"/>
                  <a:t>Wireline BER decreases exponentially with increase in SNR</a:t>
                </a:r>
              </a:p>
              <a:p>
                <a:r>
                  <a:rPr lang="en-IN" dirty="0"/>
                  <a:t>Wireless</a:t>
                </a:r>
              </a:p>
              <a:p>
                <a:pPr lvl="1"/>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𝑆𝑁𝑅</m:t>
                                </m:r>
                              </m:num>
                              <m:den>
                                <m:r>
                                  <a:rPr lang="en-IN" b="0" i="1" smtClean="0">
                                    <a:latin typeface="Cambria Math" panose="02040503050406030204" pitchFamily="18" charset="0"/>
                                  </a:rPr>
                                  <m:t>2+</m:t>
                                </m:r>
                                <m:r>
                                  <a:rPr lang="en-IN" b="0" i="1" smtClean="0">
                                    <a:latin typeface="Cambria Math" panose="02040503050406030204" pitchFamily="18" charset="0"/>
                                  </a:rPr>
                                  <m:t>𝑆𝑁𝑅</m:t>
                                </m:r>
                              </m:den>
                            </m:f>
                          </m:e>
                        </m:rad>
                      </m:e>
                    </m:d>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i="1">
                                        <a:latin typeface="Cambria Math" panose="02040503050406030204" pitchFamily="18" charset="0"/>
                                      </a:rPr>
                                      <m:t>2</m:t>
                                    </m:r>
                                  </m:num>
                                  <m:den>
                                    <m:r>
                                      <a:rPr lang="en-IN" b="0" i="1" smtClean="0">
                                        <a:latin typeface="Cambria Math" panose="02040503050406030204" pitchFamily="18" charset="0"/>
                                      </a:rPr>
                                      <m:t>𝑆𝑁𝑅</m:t>
                                    </m:r>
                                  </m:den>
                                </m:f>
                                <m:r>
                                  <a:rPr lang="en-IN" i="1">
                                    <a:latin typeface="Cambria Math" panose="02040503050406030204" pitchFamily="18" charset="0"/>
                                  </a:rPr>
                                  <m:t>+</m:t>
                                </m:r>
                                <m:r>
                                  <a:rPr lang="en-IN" b="0" i="1" smtClean="0">
                                    <a:latin typeface="Cambria Math" panose="02040503050406030204" pitchFamily="18" charset="0"/>
                                  </a:rPr>
                                  <m:t>1</m:t>
                                </m:r>
                              </m:den>
                            </m:f>
                          </m:e>
                        </m:rad>
                      </m:e>
                    </m:d>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𝑆𝑁𝑅</m:t>
                                    </m:r>
                                  </m:den>
                                </m:f>
                                <m:r>
                                  <a:rPr lang="en-IN" b="0" i="1" smtClean="0">
                                    <a:latin typeface="Cambria Math" panose="02040503050406030204" pitchFamily="18" charset="0"/>
                                  </a:rPr>
                                  <m:t>+1</m:t>
                                </m:r>
                              </m:e>
                            </m:d>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e>
                    </m:d>
                  </m:oMath>
                </a14:m>
                <a:endParaRPr lang="en-IN" dirty="0"/>
              </a:p>
              <a:p>
                <a:pPr lvl="2"/>
                <a:r>
                  <a:rPr lang="en-IN" dirty="0"/>
                  <a:t>At higher SNR,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𝑆𝑁𝑅</m:t>
                        </m:r>
                      </m:den>
                    </m:f>
                  </m:oMath>
                </a14:m>
                <a:r>
                  <a:rPr lang="en-IN" dirty="0"/>
                  <a:t> will be very small</a:t>
                </a:r>
              </a:p>
              <a:p>
                <a:pPr lvl="2"/>
                <a:r>
                  <a:rPr lang="en-IN" dirty="0"/>
                  <a:t>Applying Taylor series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𝑥</m:t>
                            </m:r>
                          </m:e>
                        </m:d>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oMath>
                </a14:m>
                <a:r>
                  <a:rPr lang="en-IN" dirty="0"/>
                  <a:t>, where x is very small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𝑥</m:t>
                            </m:r>
                          </m:e>
                        </m:d>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up>
                    </m:sSup>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IN" dirty="0"/>
                  <a:t> is first order Taylor series approximation</a:t>
                </a:r>
              </a:p>
              <a:p>
                <a:pPr lvl="1"/>
                <a:r>
                  <a:rPr lang="en-IN" dirty="0"/>
                  <a:t>Applying first order Taylor series approximation to BER</a:t>
                </a:r>
              </a:p>
              <a:p>
                <a:pPr lvl="2"/>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𝑆𝑁𝑅</m:t>
                                </m:r>
                              </m:den>
                            </m:f>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b="0" dirty="0"/>
              </a:p>
              <a:p>
                <a:pPr lvl="1"/>
                <a:r>
                  <a:rPr lang="en-IN" dirty="0"/>
                  <a:t>Wireless BER only decreases as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r>
                  <a:rPr lang="en-IN" dirty="0"/>
                  <a:t>The wireless channel requires an order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10</m:t>
                        </m:r>
                      </m:e>
                      <m:sup>
                        <m:r>
                          <a:rPr lang="en-IN" b="0" i="1" smtClean="0">
                            <a:latin typeface="Cambria Math" panose="02040503050406030204" pitchFamily="18" charset="0"/>
                          </a:rPr>
                          <m:t>4</m:t>
                        </m:r>
                      </m:sup>
                    </m:sSup>
                  </m:oMath>
                </a14:m>
                <a:r>
                  <a:rPr lang="en-IN" dirty="0"/>
                  <a:t> times more transmit signal power to maintain the same BER</a:t>
                </a:r>
              </a:p>
              <a:p>
                <a:r>
                  <a:rPr lang="en-IN" dirty="0"/>
                  <a:t>This is due to deep fade or wireless channel being deep fading channel</a:t>
                </a:r>
              </a:p>
            </p:txBody>
          </p:sp>
        </mc:Choice>
        <mc:Fallback xmlns="">
          <p:sp>
            <p:nvSpPr>
              <p:cNvPr id="3" name="Content Placeholder 2">
                <a:extLst>
                  <a:ext uri="{FF2B5EF4-FFF2-40B4-BE49-F238E27FC236}">
                    <a16:creationId xmlns:a16="http://schemas.microsoft.com/office/drawing/2014/main" id="{7802F10F-CFA3-32A0-7488-0D217921EB7E}"/>
                  </a:ext>
                </a:extLst>
              </p:cNvPr>
              <p:cNvSpPr>
                <a:spLocks noGrp="1" noRot="1" noChangeAspect="1" noMove="1" noResize="1" noEditPoints="1" noAdjustHandles="1" noChangeArrowheads="1" noChangeShapeType="1" noTextEdit="1"/>
              </p:cNvSpPr>
              <p:nvPr>
                <p:ph sz="quarter" idx="10"/>
              </p:nvPr>
            </p:nvSpPr>
            <p:spPr>
              <a:blipFill>
                <a:blip r:embed="rId2"/>
                <a:stretch>
                  <a:fillRect t="-1433" b="-1638"/>
                </a:stretch>
              </a:blipFill>
            </p:spPr>
            <p:txBody>
              <a:bodyPr/>
              <a:lstStyle/>
              <a:p>
                <a:r>
                  <a:rPr lang="en-IN">
                    <a:noFill/>
                  </a:rPr>
                  <a:t> </a:t>
                </a:r>
              </a:p>
            </p:txBody>
          </p:sp>
        </mc:Fallback>
      </mc:AlternateContent>
    </p:spTree>
    <p:extLst>
      <p:ext uri="{BB962C8B-B14F-4D97-AF65-F5344CB8AC3E}">
        <p14:creationId xmlns:p14="http://schemas.microsoft.com/office/powerpoint/2010/main" val="882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8E16-52C1-C5BF-380B-C5F2E5CDC40C}"/>
              </a:ext>
            </a:extLst>
          </p:cNvPr>
          <p:cNvSpPr>
            <a:spLocks noGrp="1"/>
          </p:cNvSpPr>
          <p:nvPr>
            <p:ph type="title"/>
          </p:nvPr>
        </p:nvSpPr>
        <p:spPr/>
        <p:txBody>
          <a:bodyPr/>
          <a:lstStyle/>
          <a:p>
            <a:r>
              <a:rPr lang="en-IN" dirty="0"/>
              <a:t>Deep Fade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513152-96CF-5448-BBEC-C2541BB19D36}"/>
                  </a:ext>
                </a:extLst>
              </p:cNvPr>
              <p:cNvSpPr>
                <a:spLocks noGrp="1"/>
              </p:cNvSpPr>
              <p:nvPr>
                <p:ph sz="quarter" idx="10"/>
              </p:nvPr>
            </p:nvSpPr>
            <p:spPr/>
            <p:txBody>
              <a:bodyPr>
                <a:normAutofit fontScale="92500"/>
              </a:bodyPr>
              <a:lstStyle/>
              <a:p>
                <a:r>
                  <a:rPr lang="en-IN" dirty="0"/>
                  <a:t>For deep fade </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𝑃</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&lt;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𝑃</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𝒂</m:t>
                        </m:r>
                      </m:e>
                      <m:sup>
                        <m:r>
                          <a:rPr lang="en-IN" b="1" i="1" smtClean="0">
                            <a:latin typeface="Cambria Math" panose="02040503050406030204" pitchFamily="18" charset="0"/>
                          </a:rPr>
                          <m:t>𝟐</m:t>
                        </m:r>
                      </m:sup>
                    </m:sSup>
                    <m:r>
                      <a:rPr lang="en-IN" b="1" i="1" smtClean="0">
                        <a:latin typeface="Cambria Math" panose="02040503050406030204" pitchFamily="18" charset="0"/>
                      </a:rPr>
                      <m:t>&lt;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r>
                      <a:rPr lang="en-IN" b="0" i="1" smtClean="0">
                        <a:latin typeface="Cambria Math" panose="02040503050406030204" pitchFamily="18" charset="0"/>
                      </a:rPr>
                      <m:t> </m:t>
                    </m:r>
                  </m:oMath>
                </a14:m>
                <a:endParaRPr lang="en-IN" dirty="0"/>
              </a:p>
              <a:p>
                <a:r>
                  <a:rPr lang="en-IN" dirty="0"/>
                  <a:t>Probability of Deep Fade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Pr</m:t>
                        </m:r>
                      </m:fName>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e>
                        </m:d>
                      </m:e>
                    </m:func>
                    <m:r>
                      <a:rPr lang="en-IN" b="0" i="1" smtClean="0">
                        <a:latin typeface="Cambria Math" panose="02040503050406030204" pitchFamily="18" charset="0"/>
                      </a:rPr>
                      <m:t>⇒ </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Pr</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den>
                            </m:f>
                          </m:e>
                        </m:d>
                      </m:e>
                    </m:func>
                  </m:oMath>
                </a14:m>
                <a:endParaRPr lang="en-IN" b="0" i="1" dirty="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𝑅𝑎𝑦𝑙𝑒𝑖𝑔h</m:t>
                    </m:r>
                    <m:r>
                      <a:rPr lang="en-IN" b="0" i="1" smtClean="0">
                        <a:latin typeface="Cambria Math" panose="02040503050406030204" pitchFamily="18" charset="0"/>
                      </a:rPr>
                      <m:t> </m:t>
                    </m:r>
                    <m:r>
                      <a:rPr lang="en-IN" b="0" i="1" smtClean="0">
                        <a:latin typeface="Cambria Math" panose="02040503050406030204" pitchFamily="18" charset="0"/>
                      </a:rPr>
                      <m:t>𝑟𝑎𝑛𝑑𝑜𝑚</m:t>
                    </m:r>
                    <m:r>
                      <a:rPr lang="en-IN" b="0" i="1" smtClean="0">
                        <a:latin typeface="Cambria Math" panose="02040503050406030204" pitchFamily="18" charset="0"/>
                      </a:rPr>
                      <m:t> </m:t>
                    </m:r>
                    <m:r>
                      <a:rPr lang="en-IN" b="0" i="1" smtClean="0">
                        <a:latin typeface="Cambria Math" panose="02040503050406030204" pitchFamily="18" charset="0"/>
                      </a:rPr>
                      <m:t>𝑣𝑎𝑟𝑖𝑎𝑏𝑙𝑒</m:t>
                    </m:r>
                    <m:r>
                      <a:rPr lang="en-IN" b="0" i="0" smtClean="0">
                        <a:latin typeface="Cambria Math" panose="02040503050406030204" pitchFamily="18" charset="0"/>
                      </a:rPr>
                      <m:t> </m:t>
                    </m:r>
                    <m:r>
                      <m:rPr>
                        <m:sty m:val="p"/>
                      </m:rPr>
                      <a:rPr lang="en-IN" b="0" i="0" smtClean="0">
                        <a:latin typeface="Cambria Math" panose="02040503050406030204" pitchFamily="18" charset="0"/>
                      </a:rPr>
                      <m:t>whose</m:t>
                    </m:r>
                    <m:r>
                      <a:rPr lang="en-IN" b="0" i="0" smtClean="0">
                        <a:latin typeface="Cambria Math" panose="02040503050406030204" pitchFamily="18" charset="0"/>
                      </a:rPr>
                      <m:t> </m:t>
                    </m:r>
                    <m:r>
                      <a:rPr lang="en-IN" b="0" i="1" smtClean="0">
                        <a:latin typeface="Cambria Math" panose="02040503050406030204" pitchFamily="18" charset="0"/>
                      </a:rPr>
                      <m:t>𝑃𝐷𝐹</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𝑎</m:t>
                        </m:r>
                      </m:e>
                    </m:d>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oMath>
                </a14:m>
                <a:endParaRPr lang="en-IN" b="0" i="1" dirty="0"/>
              </a:p>
              <a:p>
                <a:pPr lvl="1"/>
                <a14:m>
                  <m:oMath xmlns:m="http://schemas.openxmlformats.org/officeDocument/2006/math">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𝐴</m:t>
                            </m:r>
                          </m:sub>
                        </m:sSub>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e>
                    </m:nary>
                    <m:r>
                      <a:rPr lang="en-IN" b="0" i="1" smtClean="0">
                        <a:latin typeface="Cambria Math" panose="02040503050406030204" pitchFamily="18" charset="0"/>
                      </a:rPr>
                      <m:t>𝑑𝑎</m:t>
                    </m:r>
                    <m:r>
                      <a:rPr lang="en-IN" b="0" i="1" smtClean="0">
                        <a:latin typeface="Cambria Math" panose="02040503050406030204" pitchFamily="18" charset="0"/>
                      </a:rPr>
                      <m:t>=</m:t>
                    </m:r>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0</m:t>
                        </m:r>
                      </m:sub>
                      <m:sup>
                        <m:r>
                          <a:rPr lang="en-IN" i="1">
                            <a:latin typeface="Cambria Math" panose="02040503050406030204" pitchFamily="18" charset="0"/>
                          </a:rPr>
                          <m:t>1/</m:t>
                        </m:r>
                        <m:rad>
                          <m:radPr>
                            <m:degHide m:val="on"/>
                            <m:ctrlPr>
                              <a:rPr lang="en-IN" i="1">
                                <a:latin typeface="Cambria Math" panose="02040503050406030204" pitchFamily="18" charset="0"/>
                              </a:rPr>
                            </m:ctrlPr>
                          </m:radPr>
                          <m:deg/>
                          <m:e>
                            <m:r>
                              <a:rPr lang="en-IN" i="1">
                                <a:latin typeface="Cambria Math" panose="02040503050406030204" pitchFamily="18" charset="0"/>
                              </a:rPr>
                              <m:t>𝑆𝑁𝑅</m:t>
                            </m:r>
                          </m:e>
                        </m:rad>
                      </m:sup>
                      <m:e>
                        <m:r>
                          <a:rPr lang="en-IN" b="0" i="1" smtClean="0">
                            <a:latin typeface="Cambria Math" panose="02040503050406030204" pitchFamily="18" charset="0"/>
                          </a:rPr>
                          <m:t>2</m:t>
                        </m:r>
                        <m:r>
                          <a:rPr lang="en-IN" b="0" i="1" smtClean="0">
                            <a:latin typeface="Cambria Math" panose="02040503050406030204" pitchFamily="18" charset="0"/>
                          </a:rPr>
                          <m:t>𝑎</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e>
                    </m:nary>
                    <m:r>
                      <a:rPr lang="en-IN" i="1">
                        <a:latin typeface="Cambria Math" panose="02040503050406030204" pitchFamily="18" charset="0"/>
                      </a:rPr>
                      <m:t>𝑑𝑎</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2</m:t>
                            </m:r>
                          </m:sup>
                        </m:sSup>
                      </m:sup>
                    </m:sSup>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d>
                      </m:e>
                      <m:sub>
                        <m:r>
                          <a:rPr lang="en-IN" b="0" i="1" smtClean="0">
                            <a:latin typeface="Cambria Math" panose="02040503050406030204" pitchFamily="18" charset="0"/>
                          </a:rPr>
                          <m:t>0</m:t>
                        </m:r>
                      </m:sub>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𝑆𝑁𝑅</m:t>
                                </m:r>
                              </m:e>
                            </m:rad>
                          </m:den>
                        </m:f>
                      </m:sup>
                    </m:sSubSup>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sup>
                    </m:sSup>
                  </m:oMath>
                </a14:m>
                <a:endParaRPr lang="en-IN" b="0" dirty="0"/>
              </a:p>
              <a:p>
                <a:pPr lvl="1"/>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sup>
                        </m:sSup>
                      </m:e>
                    </m:d>
                  </m:oMath>
                </a14:m>
                <a:endParaRPr lang="en-IN" b="0" dirty="0"/>
              </a:p>
              <a:p>
                <a:pPr lvl="1"/>
                <a:r>
                  <a:rPr lang="en-IN" b="0" dirty="0"/>
                  <a:t>As per Taylor series,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𝑥</m:t>
                        </m:r>
                      </m:sup>
                    </m:sSup>
                    <m:r>
                      <a:rPr lang="en-IN" b="0" i="1" smtClean="0">
                        <a:latin typeface="Cambria Math" panose="02040503050406030204" pitchFamily="18" charset="0"/>
                      </a:rPr>
                      <m:t>=1−</m:t>
                    </m:r>
                    <m:r>
                      <a:rPr lang="en-IN" b="0" i="1" smtClean="0">
                        <a:latin typeface="Cambria Math" panose="02040503050406030204" pitchFamily="18" charset="0"/>
                      </a:rPr>
                      <m:t>𝑥</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3</m:t>
                            </m:r>
                          </m:sup>
                        </m:sSup>
                      </m:num>
                      <m:den>
                        <m:r>
                          <a:rPr lang="en-IN" b="0" i="1" smtClean="0">
                            <a:latin typeface="Cambria Math" panose="02040503050406030204" pitchFamily="18" charset="0"/>
                          </a:rPr>
                          <m:t>6</m:t>
                        </m:r>
                      </m:den>
                    </m:f>
                    <m:r>
                      <a:rPr lang="en-IN" b="0" i="1" smtClean="0">
                        <a:latin typeface="Cambria Math" panose="02040503050406030204" pitchFamily="18" charset="0"/>
                      </a:rPr>
                      <m:t>+…</m:t>
                    </m:r>
                  </m:oMath>
                </a14:m>
                <a:endParaRPr lang="en-IN" b="0" dirty="0"/>
              </a:p>
              <a:p>
                <a:pPr lvl="1"/>
                <a:r>
                  <a:rPr lang="en-IN" b="0" dirty="0"/>
                  <a:t>When x is small,</a:t>
                </a:r>
                <a:r>
                  <a:rPr lang="en-IN" dirty="0"/>
                  <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𝑥</m:t>
                        </m:r>
                      </m:sup>
                    </m:sSup>
                    <m:r>
                      <a:rPr lang="en-IN" b="0" i="1" smtClean="0">
                        <a:latin typeface="Cambria Math" panose="02040503050406030204" pitchFamily="18" charset="0"/>
                      </a:rPr>
                      <m:t>=1−</m:t>
                    </m:r>
                    <m:r>
                      <a:rPr lang="en-IN" b="0" i="1" smtClean="0">
                        <a:latin typeface="Cambria Math" panose="02040503050406030204" pitchFamily="18" charset="0"/>
                      </a:rPr>
                      <m:t>𝑥</m:t>
                    </m:r>
                  </m:oMath>
                </a14:m>
                <a:endParaRPr lang="en-IN" b="0" dirty="0"/>
              </a:p>
              <a:p>
                <a:pPr lvl="1"/>
                <a:r>
                  <a:rPr lang="en-IN" b="0" dirty="0"/>
                  <a:t>Simplifying further,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e>
                        </m: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b="0" dirty="0"/>
              </a:p>
              <a:p>
                <a:pPr lvl="1"/>
                <a14:m>
                  <m:oMath xmlns:m="http://schemas.openxmlformats.org/officeDocument/2006/math">
                    <m:r>
                      <a:rPr lang="en-IN" b="0" i="1" smtClean="0">
                        <a:latin typeface="Cambria Math" panose="02040503050406030204" pitchFamily="18" charset="0"/>
                      </a:rPr>
                      <m:t>𝐵𝐸𝑅</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𝑆𝑁𝑅</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𝐷𝐹</m:t>
                        </m:r>
                      </m:sub>
                    </m:sSub>
                  </m:oMath>
                </a14:m>
                <a:endParaRPr lang="en-IN" b="0" i="1" dirty="0">
                  <a:latin typeface="Cambria Math" panose="02040503050406030204" pitchFamily="18" charset="0"/>
                </a:endParaRPr>
              </a:p>
              <a:p>
                <a:pPr lvl="1"/>
                <a14:m>
                  <m:oMath xmlns:m="http://schemas.openxmlformats.org/officeDocument/2006/math">
                    <m:r>
                      <a:rPr lang="en-IN" b="1" i="1" smtClean="0">
                        <a:latin typeface="Cambria Math" panose="02040503050406030204" pitchFamily="18" charset="0"/>
                      </a:rPr>
                      <m:t>⇒</m:t>
                    </m:r>
                    <m:r>
                      <a:rPr lang="en-IN" b="1" i="1" smtClean="0">
                        <a:latin typeface="Cambria Math" panose="02040503050406030204" pitchFamily="18" charset="0"/>
                      </a:rPr>
                      <m:t>𝑩𝑬𝑹</m:t>
                    </m:r>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sSub>
                      <m:sSubPr>
                        <m:ctrlPr>
                          <a:rPr lang="en-IN" b="1" i="1" smtClean="0">
                            <a:latin typeface="Cambria Math" panose="02040503050406030204" pitchFamily="18" charset="0"/>
                          </a:rPr>
                        </m:ctrlPr>
                      </m:sSubPr>
                      <m:e>
                        <m:r>
                          <a:rPr lang="en-IN" b="1" i="1" smtClean="0">
                            <a:latin typeface="Cambria Math" panose="02040503050406030204" pitchFamily="18" charset="0"/>
                          </a:rPr>
                          <m:t>𝑷</m:t>
                        </m:r>
                      </m:e>
                      <m:sub>
                        <m:r>
                          <a:rPr lang="en-IN" b="1" i="1" smtClean="0">
                            <a:latin typeface="Cambria Math" panose="02040503050406030204" pitchFamily="18" charset="0"/>
                          </a:rPr>
                          <m:t>𝑫𝑭</m:t>
                        </m:r>
                      </m:sub>
                    </m:sSub>
                  </m:oMath>
                </a14:m>
                <a:endParaRPr lang="en-IN" b="1" dirty="0"/>
              </a:p>
              <a:p>
                <a:r>
                  <a:rPr lang="en-IN" dirty="0"/>
                  <a:t>BER is highly correlated with deep fade</a:t>
                </a:r>
                <a:endParaRPr lang="en-IN" b="0" dirty="0"/>
              </a:p>
              <a:p>
                <a:pPr lvl="1"/>
                <a:endParaRPr lang="en-IN" b="0" dirty="0"/>
              </a:p>
              <a:p>
                <a:pPr lvl="1"/>
                <a:endParaRPr lang="en-IN" b="0"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1E513152-96CF-5448-BBEC-C2541BB19D36}"/>
                  </a:ext>
                </a:extLst>
              </p:cNvPr>
              <p:cNvSpPr>
                <a:spLocks noGrp="1" noRot="1" noChangeAspect="1" noMove="1" noResize="1" noEditPoints="1" noAdjustHandles="1" noChangeArrowheads="1" noChangeShapeType="1" noTextEdit="1"/>
              </p:cNvSpPr>
              <p:nvPr>
                <p:ph sz="quarter" idx="10"/>
              </p:nvPr>
            </p:nvSpPr>
            <p:spPr>
              <a:blipFill>
                <a:blip r:embed="rId2"/>
                <a:stretch>
                  <a:fillRect b="-819"/>
                </a:stretch>
              </a:blipFill>
            </p:spPr>
            <p:txBody>
              <a:bodyPr/>
              <a:lstStyle/>
              <a:p>
                <a:r>
                  <a:rPr lang="en-IN">
                    <a:noFill/>
                  </a:rPr>
                  <a:t> </a:t>
                </a:r>
              </a:p>
            </p:txBody>
          </p:sp>
        </mc:Fallback>
      </mc:AlternateContent>
    </p:spTree>
    <p:extLst>
      <p:ext uri="{BB962C8B-B14F-4D97-AF65-F5344CB8AC3E}">
        <p14:creationId xmlns:p14="http://schemas.microsoft.com/office/powerpoint/2010/main" val="7586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4504-92EE-C78E-B74E-CD727995AB83}"/>
              </a:ext>
            </a:extLst>
          </p:cNvPr>
          <p:cNvSpPr>
            <a:spLocks noGrp="1"/>
          </p:cNvSpPr>
          <p:nvPr>
            <p:ph type="title"/>
          </p:nvPr>
        </p:nvSpPr>
        <p:spPr/>
        <p:txBody>
          <a:bodyPr/>
          <a:lstStyle/>
          <a:p>
            <a:r>
              <a:rPr lang="en-IN" dirty="0"/>
              <a:t>BER and SER of QPSK and QAM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C56DD7-36E4-DB1E-304F-87735D7EE463}"/>
                  </a:ext>
                </a:extLst>
              </p:cNvPr>
              <p:cNvSpPr>
                <a:spLocks noGrp="1"/>
              </p:cNvSpPr>
              <p:nvPr>
                <p:ph sz="quarter" idx="10"/>
              </p:nvPr>
            </p:nvSpPr>
            <p:spPr/>
            <p:txBody>
              <a:bodyPr>
                <a:normAutofit lnSpcReduction="10000"/>
              </a:bodyPr>
              <a:lstStyle/>
              <a:p>
                <a:r>
                  <a:rPr lang="en-IN" dirty="0"/>
                  <a:t>QPSK</a:t>
                </a:r>
              </a:p>
              <a:p>
                <a:pPr lvl="1"/>
                <a:r>
                  <a:rPr lang="en-IN" b="0" dirty="0"/>
                  <a:t>SNR of BPSK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e>
                        </m:d>
                      </m:den>
                    </m:f>
                  </m:oMath>
                </a14:m>
                <a:endParaRPr lang="en-IN" dirty="0"/>
              </a:p>
              <a:p>
                <a:pPr lvl="1"/>
                <a:r>
                  <a:rPr lang="en-IN" dirty="0"/>
                  <a:t>SNR of QPSK (2 BPKS streams)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num>
                              <m:den>
                                <m:r>
                                  <a:rPr lang="en-IN" b="0" i="1" smtClean="0">
                                    <a:latin typeface="Cambria Math" panose="02040503050406030204" pitchFamily="18" charset="0"/>
                                  </a:rPr>
                                  <m:t>2</m:t>
                                </m:r>
                              </m:den>
                            </m:f>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pPr lvl="1"/>
                <a:r>
                  <a:rPr lang="en-IN" dirty="0"/>
                  <a:t>BER of each BPSK stream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r>
                              <a:rPr lang="en-IN" b="0" i="1" smtClean="0">
                                <a:latin typeface="Cambria Math" panose="02040503050406030204" pitchFamily="18" charset="0"/>
                              </a:rPr>
                              <m:t> </m:t>
                            </m:r>
                          </m:e>
                        </m:d>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pPr lvl="1"/>
                <a:r>
                  <a:rPr lang="en-IN" dirty="0"/>
                  <a:t>Overall SER - </a:t>
                </a:r>
                <a14:m>
                  <m:oMath xmlns:m="http://schemas.openxmlformats.org/officeDocument/2006/math">
                    <m:r>
                      <a:rPr lang="en-IN" b="0" i="1" smtClean="0">
                        <a:latin typeface="Cambria Math" panose="02040503050406030204" pitchFamily="18" charset="0"/>
                      </a:rPr>
                      <m:t> 2×</m:t>
                    </m:r>
                    <m:r>
                      <a:rPr lang="en-IN" b="0" i="1" smtClean="0">
                        <a:latin typeface="Cambria Math" panose="02040503050406030204" pitchFamily="18" charset="0"/>
                      </a:rPr>
                      <m:t>𝐵𝐸𝑅</m:t>
                    </m:r>
                    <m:r>
                      <a:rPr lang="en-IN" b="0" i="1" smtClean="0">
                        <a:latin typeface="Cambria Math" panose="02040503050406030204" pitchFamily="18" charset="0"/>
                      </a:rPr>
                      <m:t>=2×</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r>
                  <a:rPr lang="en-IN" dirty="0"/>
                  <a:t>SER of M-</a:t>
                </a:r>
                <a:r>
                  <a:rPr lang="en-IN" dirty="0" err="1"/>
                  <a:t>ary</a:t>
                </a:r>
                <a:r>
                  <a:rPr lang="en-IN" dirty="0"/>
                  <a:t> QAM</a:t>
                </a:r>
              </a:p>
              <a:p>
                <a:pPr lvl="1"/>
                <a14:m>
                  <m:oMath xmlns:m="http://schemas.openxmlformats.org/officeDocument/2006/math">
                    <m:r>
                      <a:rPr lang="en-IN" b="0" i="1" smtClean="0">
                        <a:latin typeface="Cambria Math" panose="02040503050406030204" pitchFamily="18" charset="0"/>
                      </a:rPr>
                      <m:t>4×</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𝑀</m:t>
                                </m:r>
                              </m:e>
                            </m:rad>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𝑀</m:t>
                                </m:r>
                                <m:r>
                                  <a:rPr lang="en-IN" b="0" i="1" smtClean="0">
                                    <a:latin typeface="Cambria Math" panose="02040503050406030204" pitchFamily="18" charset="0"/>
                                  </a:rPr>
                                  <m:t>−1</m:t>
                                </m:r>
                              </m:e>
                            </m:d>
                          </m:den>
                        </m:f>
                      </m:den>
                    </m:f>
                    <m:r>
                      <a:rPr lang="en-IN" b="0" i="1" smtClean="0">
                        <a:latin typeface="Cambria Math" panose="02040503050406030204" pitchFamily="18" charset="0"/>
                      </a:rPr>
                      <m:t>=4×</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𝑀</m:t>
                                </m:r>
                              </m:e>
                            </m:rad>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𝑀</m:t>
                        </m:r>
                        <m:r>
                          <a:rPr lang="en-IN" b="0" i="1" smtClean="0">
                            <a:latin typeface="Cambria Math" panose="02040503050406030204" pitchFamily="18" charset="0"/>
                          </a:rPr>
                          <m:t>−1)</m:t>
                        </m:r>
                      </m:num>
                      <m:den>
                        <m:r>
                          <a:rPr lang="en-IN" b="0" i="1" smtClean="0">
                            <a:latin typeface="Cambria Math" panose="02040503050406030204" pitchFamily="18" charset="0"/>
                          </a:rPr>
                          <m:t>3×</m:t>
                        </m:r>
                        <m:r>
                          <a:rPr lang="en-IN" b="0" i="1" smtClean="0">
                            <a:latin typeface="Cambria Math" panose="02040503050406030204" pitchFamily="18" charset="0"/>
                          </a:rPr>
                          <m:t>𝑆𝑁𝑅</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oMath>
                </a14:m>
                <a:endParaRPr lang="en-IN" b="1" i="1" dirty="0">
                  <a:latin typeface="Cambria Math" panose="02040503050406030204" pitchFamily="18" charset="0"/>
                </a:endParaRPr>
              </a:p>
              <a:p>
                <a:r>
                  <a:rPr lang="en-IN" b="0" dirty="0"/>
                  <a:t>Thus BER and SER are proportional to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oMath>
                </a14:m>
                <a:endParaRPr lang="en-IN" dirty="0"/>
              </a:p>
              <a:p>
                <a:r>
                  <a:rPr lang="en-IN" dirty="0"/>
                  <a:t>Thus the wireless channel performance cannot be increased simply by changing the modulation</a:t>
                </a:r>
              </a:p>
              <a:p>
                <a:r>
                  <a:rPr lang="en-IN" dirty="0"/>
                  <a:t>The solution to improve the wireless performance is diversity – multiple antennae</a:t>
                </a:r>
              </a:p>
              <a:p>
                <a:endParaRPr lang="en-IN" dirty="0"/>
              </a:p>
            </p:txBody>
          </p:sp>
        </mc:Choice>
        <mc:Fallback xmlns="">
          <p:sp>
            <p:nvSpPr>
              <p:cNvPr id="3" name="Content Placeholder 2">
                <a:extLst>
                  <a:ext uri="{FF2B5EF4-FFF2-40B4-BE49-F238E27FC236}">
                    <a16:creationId xmlns:a16="http://schemas.microsoft.com/office/drawing/2014/main" id="{4DC56DD7-36E4-DB1E-304F-87735D7EE463}"/>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7399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EC5B-3A6D-48D9-B64E-EECB0EAAD55D}"/>
              </a:ext>
            </a:extLst>
          </p:cNvPr>
          <p:cNvSpPr>
            <a:spLocks noGrp="1"/>
          </p:cNvSpPr>
          <p:nvPr>
            <p:ph type="title"/>
          </p:nvPr>
        </p:nvSpPr>
        <p:spPr/>
        <p:txBody>
          <a:bodyPr/>
          <a:lstStyle/>
          <a:p>
            <a:r>
              <a:rPr lang="en-IN" dirty="0"/>
              <a:t>Multiple Antennas and Diversity</a:t>
            </a:r>
          </a:p>
        </p:txBody>
      </p:sp>
      <p:sp>
        <p:nvSpPr>
          <p:cNvPr id="3" name="Content Placeholder 2">
            <a:extLst>
              <a:ext uri="{FF2B5EF4-FFF2-40B4-BE49-F238E27FC236}">
                <a16:creationId xmlns:a16="http://schemas.microsoft.com/office/drawing/2014/main" id="{11A794E8-A318-188A-D4FC-F48D91D64E50}"/>
              </a:ext>
            </a:extLst>
          </p:cNvPr>
          <p:cNvSpPr>
            <a:spLocks noGrp="1"/>
          </p:cNvSpPr>
          <p:nvPr>
            <p:ph sz="quarter" idx="10"/>
          </p:nvPr>
        </p:nvSpPr>
        <p:spPr/>
        <p:txBody>
          <a:bodyPr/>
          <a:lstStyle/>
          <a:p>
            <a:r>
              <a:rPr lang="en-IN" dirty="0"/>
              <a:t>Diversity is achieved through multiple links between transmitter and receiver</a:t>
            </a:r>
          </a:p>
          <a:p>
            <a:r>
              <a:rPr lang="en-IN" dirty="0"/>
              <a:t>One simple technique for diversity is to use multiple antennas</a:t>
            </a:r>
          </a:p>
          <a:p>
            <a:endParaRPr lang="en-IN" dirty="0"/>
          </a:p>
        </p:txBody>
      </p:sp>
      <p:pic>
        <p:nvPicPr>
          <p:cNvPr id="5" name="Picture 4">
            <a:extLst>
              <a:ext uri="{FF2B5EF4-FFF2-40B4-BE49-F238E27FC236}">
                <a16:creationId xmlns:a16="http://schemas.microsoft.com/office/drawing/2014/main" id="{A8279878-7A60-CAE2-BC7B-28188829EBA8}"/>
              </a:ext>
            </a:extLst>
          </p:cNvPr>
          <p:cNvPicPr>
            <a:picLocks noChangeAspect="1"/>
          </p:cNvPicPr>
          <p:nvPr/>
        </p:nvPicPr>
        <p:blipFill>
          <a:blip r:embed="rId2"/>
          <a:stretch>
            <a:fillRect/>
          </a:stretch>
        </p:blipFill>
        <p:spPr>
          <a:xfrm>
            <a:off x="7013677" y="1459990"/>
            <a:ext cx="4890302" cy="2582393"/>
          </a:xfrm>
          <a:prstGeom prst="rect">
            <a:avLst/>
          </a:prstGeom>
        </p:spPr>
      </p:pic>
    </p:spTree>
    <p:extLst>
      <p:ext uri="{BB962C8B-B14F-4D97-AF65-F5344CB8AC3E}">
        <p14:creationId xmlns:p14="http://schemas.microsoft.com/office/powerpoint/2010/main" val="161232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Intro to MIMO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70000" lnSpcReduction="20000"/>
              </a:bodyPr>
              <a:lstStyle/>
              <a:p>
                <a:r>
                  <a:rPr lang="en-IN" dirty="0"/>
                  <a:t>Multiple-Input Multiple-Output Antenna System</a:t>
                </a:r>
              </a:p>
              <a:p>
                <a:r>
                  <a:rPr lang="en-IN" dirty="0"/>
                  <a:t>Key technology used in</a:t>
                </a:r>
              </a:p>
              <a:p>
                <a:pPr lvl="1"/>
                <a:r>
                  <a:rPr lang="en-IN" dirty="0"/>
                  <a:t>4G LTE</a:t>
                </a:r>
              </a:p>
              <a:p>
                <a:pPr lvl="1"/>
                <a:r>
                  <a:rPr lang="en-IN" dirty="0"/>
                  <a:t>5G-NR</a:t>
                </a:r>
              </a:p>
              <a:p>
                <a:pPr lvl="1"/>
                <a:r>
                  <a:rPr lang="en-IN" dirty="0"/>
                  <a:t>WLAN – 802.11n, AC, AX</a:t>
                </a:r>
              </a:p>
              <a:p>
                <a:r>
                  <a:rPr lang="en-IN" dirty="0"/>
                  <a:t>MIMO can lead to significant increase in data rates via parallel transmission – Same time and same bandwidth</a:t>
                </a:r>
              </a:p>
              <a:p>
                <a:pPr lvl="1"/>
                <a:r>
                  <a:rPr lang="en-IN" dirty="0"/>
                  <a:t>This phenomena – multiplexing several information streams in spatial domain is called – Spatial Multiplexing</a:t>
                </a:r>
              </a:p>
              <a:p>
                <a:r>
                  <a:rPr lang="en-IN" dirty="0"/>
                  <a:t>MIMO system model</a:t>
                </a:r>
              </a:p>
              <a:p>
                <a:pPr lvl="1"/>
                <a:r>
                  <a:rPr lang="en-IN" b="1" i="1" dirty="0"/>
                  <a:t>r </a:t>
                </a:r>
                <a:r>
                  <a:rPr lang="en-IN" b="1" dirty="0"/>
                  <a:t> </a:t>
                </a:r>
                <a:r>
                  <a:rPr lang="en-IN" dirty="0"/>
                  <a:t>is the receive antennae and </a:t>
                </a:r>
                <a:r>
                  <a:rPr lang="en-IN" b="1" i="1" dirty="0"/>
                  <a:t>t</a:t>
                </a:r>
                <a:r>
                  <a:rPr lang="en-IN" dirty="0"/>
                  <a:t> is the transmit antennae</a:t>
                </a:r>
              </a:p>
              <a:p>
                <a:pPr lvl="1"/>
                <a:r>
                  <a:rPr lang="en-IN" dirty="0"/>
                  <a:t>It’ll be called as </a:t>
                </a:r>
                <a:r>
                  <a:rPr lang="en-IN" b="1" i="1" dirty="0" err="1"/>
                  <a:t>rxt</a:t>
                </a:r>
                <a:r>
                  <a:rPr lang="en-IN" i="1" dirty="0"/>
                  <a:t> </a:t>
                </a:r>
                <a:r>
                  <a:rPr lang="en-IN" dirty="0"/>
                  <a:t>MIMO system</a:t>
                </a:r>
              </a:p>
              <a:p>
                <a:pPr lvl="1"/>
                <a:r>
                  <a:rPr lang="en-IN" dirty="0"/>
                  <a:t>Mathematically represented as</a:t>
                </a:r>
              </a:p>
              <a:p>
                <a:pPr lvl="1"/>
                <a14:m>
                  <m:oMath xmlns:m="http://schemas.openxmlformats.org/officeDocument/2006/math">
                    <m:d>
                      <m:dPr>
                        <m:begChr m:val="["/>
                        <m:endChr m:val="]"/>
                        <m:ctrlPr>
                          <a:rPr lang="en-IN" i="1" smtClean="0">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m:rPr>
                                      <m:brk m:alnAt="7"/>
                                    </m:rPr>
                                    <a:rPr lang="en-IN" i="1">
                                      <a:latin typeface="Cambria Math" panose="02040503050406030204" pitchFamily="18" charset="0"/>
                                    </a:rPr>
                                    <m:t>𝑦</m:t>
                                  </m:r>
                                </m:e>
                                <m:sub>
                                  <m:r>
                                    <a:rPr lang="en-IN" i="1">
                                      <a:latin typeface="Cambria Math" panose="02040503050406030204" pitchFamily="18" charset="0"/>
                                    </a:rPr>
                                    <m:t>1</m:t>
                                  </m:r>
                                </m:sub>
                              </m:sSub>
                            </m:e>
                          </m:mr>
                          <m:m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𝑟</m:t>
                                      </m:r>
                                    </m:sub>
                                  </m:sSub>
                                </m:e>
                              </m:eqArr>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r>
                                    <a:rPr lang="en-IN" i="1">
                                      <a:latin typeface="Cambria Math" panose="02040503050406030204" pitchFamily="18" charset="0"/>
                                    </a:rPr>
                                    <m:t>1</m:t>
                                  </m:r>
                                </m:sub>
                              </m:sSub>
                              <m:r>
                                <a:rPr lang="en-IN" b="0" i="1" smtClean="0">
                                  <a:latin typeface="Cambria Math" panose="02040503050406030204" pitchFamily="18" charset="0"/>
                                </a:rPr>
                                <m:t> </m:t>
                              </m:r>
                            </m:e>
                          </m:mr>
                          <m:m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1</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31</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1</m:t>
                                      </m:r>
                                    </m:sub>
                                  </m:sSub>
                                </m:e>
                              </m:eqArr>
                            </m:e>
                          </m:mr>
                        </m:m>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smtClean="0">
                                      <a:latin typeface="Cambria Math" panose="02040503050406030204" pitchFamily="18" charset="0"/>
                                    </a:rPr>
                                    <m:t>1</m:t>
                                  </m:r>
                                  <m:r>
                                    <a:rPr lang="en-IN" b="0" i="1" smtClean="0">
                                      <a:latin typeface="Cambria Math" panose="02040503050406030204" pitchFamily="18" charset="0"/>
                                    </a:rPr>
                                    <m:t>2</m:t>
                                  </m:r>
                                </m:sub>
                              </m:sSub>
                              <m:r>
                                <a:rPr lang="en-IN" i="1">
                                  <a:latin typeface="Cambria Math" panose="02040503050406030204" pitchFamily="18" charset="0"/>
                                </a:rPr>
                                <m:t> </m:t>
                              </m:r>
                            </m:e>
                          </m:m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3</m:t>
                                      </m:r>
                                      <m:r>
                                        <a:rPr lang="en-IN" b="0" i="1" smtClean="0">
                                          <a:latin typeface="Cambria Math" panose="02040503050406030204" pitchFamily="18" charset="0"/>
                                        </a:rPr>
                                        <m:t>2</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2</m:t>
                                      </m:r>
                                    </m:sub>
                                  </m:sSub>
                                </m:e>
                              </m:eqArr>
                            </m:e>
                          </m:mr>
                        </m:m>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1</m:t>
                                  </m:r>
                                  <m:r>
                                    <a:rPr lang="en-IN" b="0" i="1" smtClean="0">
                                      <a:latin typeface="Cambria Math" panose="02040503050406030204" pitchFamily="18" charset="0"/>
                                    </a:rPr>
                                    <m:t>3</m:t>
                                  </m:r>
                                </m:sub>
                              </m:sSub>
                              <m:r>
                                <a:rPr lang="en-IN" i="1" smtClean="0">
                                  <a:latin typeface="Cambria Math" panose="02040503050406030204" pitchFamily="18" charset="0"/>
                                </a:rPr>
                                <m:t> </m:t>
                              </m:r>
                            </m:e>
                          </m:m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3</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3</m:t>
                                      </m:r>
                                      <m:r>
                                        <a:rPr lang="en-IN" b="0" i="1" smtClean="0">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3</m:t>
                                      </m:r>
                                    </m:sub>
                                  </m:sSub>
                                </m:e>
                              </m:eqArr>
                            </m:e>
                          </m:mr>
                        </m:m>
                        <m:m>
                          <m:mPr>
                            <m:mcs>
                              <m:mc>
                                <m:mcPr>
                                  <m:count m:val="1"/>
                                  <m:mcJc m:val="center"/>
                                </m:mcPr>
                              </m:mc>
                            </m:mcs>
                            <m:ctrlPr>
                              <a:rPr lang="en-IN" i="1">
                                <a:latin typeface="Cambria Math" panose="02040503050406030204" pitchFamily="18" charset="0"/>
                              </a:rPr>
                            </m:ctrlPr>
                          </m:mPr>
                          <m:mr>
                            <m:e>
                              <m:r>
                                <a:rPr lang="en-IN" b="0" i="1" smtClean="0">
                                  <a:latin typeface="Cambria Math" panose="02040503050406030204" pitchFamily="18" charset="0"/>
                                </a:rPr>
                                <m:t>…</m:t>
                              </m:r>
                              <m:r>
                                <a:rPr lang="en-IN" i="1">
                                  <a:latin typeface="Cambria Math" panose="02040503050406030204" pitchFamily="18" charset="0"/>
                                </a:rPr>
                                <m:t> </m:t>
                              </m:r>
                            </m:e>
                          </m:mr>
                          <m:mr>
                            <m:e>
                              <m:r>
                                <a:rPr lang="en-IN" b="0" i="1" smtClean="0">
                                  <a:latin typeface="Cambria Math" panose="02040503050406030204" pitchFamily="18" charset="0"/>
                                </a:rPr>
                                <m:t>…</m:t>
                              </m:r>
                            </m:e>
                          </m:mr>
                          <m:mr>
                            <m:e>
                              <m:eqArr>
                                <m:eqArrPr>
                                  <m:ctrlPr>
                                    <a:rPr lang="en-IN" i="1">
                                      <a:latin typeface="Cambria Math" panose="02040503050406030204" pitchFamily="18" charset="0"/>
                                    </a:rPr>
                                  </m:ctrlPr>
                                </m:eqArrPr>
                                <m:e>
                                  <m:r>
                                    <a:rPr lang="en-IN" b="0" i="1" smtClean="0">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b="0" i="1" smtClean="0">
                                      <a:latin typeface="Cambria Math" panose="02040503050406030204" pitchFamily="18" charset="0"/>
                                    </a:rPr>
                                    <m:t>…</m:t>
                                  </m:r>
                                </m:e>
                              </m:eqArr>
                            </m:e>
                          </m:mr>
                        </m:m>
                        <m:m>
                          <m:mPr>
                            <m:mcs>
                              <m:mc>
                                <m:mcPr>
                                  <m:count m:val="1"/>
                                  <m:mcJc m:val="center"/>
                                </m:mcPr>
                              </m:mc>
                            </m:mcs>
                            <m:ctrlPr>
                              <a:rPr lang="en-IN" i="1">
                                <a:latin typeface="Cambria Math" panose="02040503050406030204" pitchFamily="18" charset="0"/>
                              </a:rPr>
                            </m:ctrlPr>
                          </m:mPr>
                          <m:mr>
                            <m:e>
                              <m:sSub>
                                <m:sSubPr>
                                  <m:ctrlPr>
                                    <a:rPr lang="en-IN" i="1" smtClean="0">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1</m:t>
                                  </m:r>
                                  <m:r>
                                    <a:rPr lang="en-IN" b="0" i="1" smtClean="0">
                                      <a:latin typeface="Cambria Math" panose="02040503050406030204" pitchFamily="18" charset="0"/>
                                    </a:rPr>
                                    <m:t>𝑡</m:t>
                                  </m:r>
                                </m:sub>
                              </m:sSub>
                              <m:r>
                                <a:rPr lang="en-IN" i="1">
                                  <a:latin typeface="Cambria Math" panose="02040503050406030204" pitchFamily="18" charset="0"/>
                                </a:rPr>
                                <m:t> </m:t>
                              </m:r>
                            </m:e>
                          </m:mr>
                          <m:m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r>
                                    <a:rPr lang="en-IN" b="0" i="1" smtClean="0">
                                      <a:latin typeface="Cambria Math" panose="02040503050406030204" pitchFamily="18" charset="0"/>
                                    </a:rPr>
                                    <m:t>𝑡</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3</m:t>
                                      </m:r>
                                      <m:r>
                                        <a:rPr lang="en-IN" b="0" i="1" smtClean="0">
                                          <a:latin typeface="Cambria Math" panose="02040503050406030204" pitchFamily="18" charset="0"/>
                                        </a:rPr>
                                        <m:t>𝑡</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𝑟</m:t>
                                      </m:r>
                                      <m:r>
                                        <a:rPr lang="en-IN" b="0" i="1" smtClean="0">
                                          <a:latin typeface="Cambria Math" panose="02040503050406030204" pitchFamily="18" charset="0"/>
                                        </a:rPr>
                                        <m:t>𝑡</m:t>
                                      </m:r>
                                    </m:sub>
                                  </m:sSub>
                                </m:e>
                              </m:eqArr>
                            </m:e>
                          </m:mr>
                        </m:m>
                      </m:e>
                    </m:d>
                  </m:oMath>
                </a14:m>
                <a:r>
                  <a:rPr lang="en-IN" dirty="0"/>
                  <a:t> </a:t>
                </a:r>
                <a14:m>
                  <m:oMath xmlns:m="http://schemas.openxmlformats.org/officeDocument/2006/math">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i="1" smtClean="0">
                                      <a:latin typeface="Cambria Math" panose="02040503050406030204" pitchFamily="18" charset="0"/>
                                    </a:rPr>
                                    <m:t>1</m:t>
                                  </m:r>
                                </m:sub>
                              </m:sSub>
                            </m:e>
                          </m:mr>
                          <m:mr>
                            <m:e>
                              <m:sSub>
                                <m:sSubPr>
                                  <m:ctrlPr>
                                    <a:rPr lang="en-IN" i="1">
                                      <a:latin typeface="Cambria Math" panose="02040503050406030204" pitchFamily="18" charset="0"/>
                                    </a:rPr>
                                  </m:ctrlPr>
                                </m:sSubPr>
                                <m:e>
                                  <m:r>
                                    <a:rPr lang="en-IN" b="0" i="1" smtClean="0">
                                      <a:latin typeface="Cambria Math" panose="02040503050406030204" pitchFamily="18" charset="0"/>
                                    </a:rPr>
                                    <m:t>𝑥</m:t>
                                  </m:r>
                                </m:e>
                                <m:sub>
                                  <m:r>
                                    <a:rPr lang="en-IN" i="1">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𝑥</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sub>
                                  </m:sSub>
                                </m:e>
                              </m:eqArr>
                            </m:e>
                          </m:mr>
                        </m:m>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smtClean="0">
                                      <a:latin typeface="Cambria Math" panose="02040503050406030204" pitchFamily="18" charset="0"/>
                                    </a:rPr>
                                    <m:t>1</m:t>
                                  </m:r>
                                </m:sub>
                              </m:sSub>
                            </m:e>
                          </m:mr>
                          <m:m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2</m:t>
                                  </m:r>
                                </m:sub>
                              </m:sSub>
                            </m:e>
                          </m:mr>
                          <m:m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3</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smtClean="0">
                                          <a:latin typeface="Cambria Math" panose="02040503050406030204" pitchFamily="18" charset="0"/>
                                        </a:rPr>
                                      </m:ctrlPr>
                                    </m:sSubPr>
                                    <m:e>
                                      <m:r>
                                        <a:rPr lang="en-IN" b="0" i="1" smtClean="0">
                                          <a:latin typeface="Cambria Math" panose="02040503050406030204" pitchFamily="18" charset="0"/>
                                        </a:rPr>
                                        <m:t>𝑛</m:t>
                                      </m:r>
                                    </m:e>
                                    <m:sub>
                                      <m:r>
                                        <a:rPr lang="en-IN" i="1">
                                          <a:latin typeface="Cambria Math" panose="02040503050406030204" pitchFamily="18" charset="0"/>
                                        </a:rPr>
                                        <m:t>𝑟</m:t>
                                      </m:r>
                                    </m:sub>
                                  </m:sSub>
                                </m:e>
                              </m:eqArr>
                            </m:e>
                          </m:mr>
                        </m:m>
                      </m:e>
                    </m:d>
                  </m:oMath>
                </a14:m>
                <a:endParaRPr lang="en-IN" dirty="0"/>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𝑛</m:t>
                        </m:r>
                      </m:e>
                    </m:acc>
                  </m:oMath>
                </a14:m>
                <a:endParaRPr lang="en-IN"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 −</m:t>
                    </m:r>
                    <m:r>
                      <a:rPr lang="en-IN" b="0" i="1" dirty="0" smtClean="0">
                        <a:latin typeface="Cambria Math" panose="02040503050406030204" pitchFamily="18" charset="0"/>
                      </a:rPr>
                      <m:t>𝑜𝑢𝑡𝑝𝑢𝑡</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r>
                      <a:rPr lang="en-IN" b="0" i="1" dirty="0" smtClean="0">
                        <a:latin typeface="Cambria Math" panose="02040503050406030204" pitchFamily="18" charset="0"/>
                      </a:rPr>
                      <m:t> −</m:t>
                    </m:r>
                    <m:r>
                      <a:rPr lang="en-IN" b="0" i="1" dirty="0" smtClean="0">
                        <a:latin typeface="Cambria Math" panose="02040503050406030204" pitchFamily="18" charset="0"/>
                      </a:rPr>
                      <m:t>𝑟𝑥</m:t>
                    </m:r>
                    <m:r>
                      <a:rPr lang="en-IN" b="0" i="1" dirty="0" smtClean="0">
                        <a:latin typeface="Cambria Math" panose="02040503050406030204" pitchFamily="18" charset="0"/>
                      </a:rPr>
                      <m:t>1</m:t>
                    </m:r>
                  </m:oMath>
                </a14:m>
                <a:endParaRPr lang="en-IN" b="0" dirty="0"/>
              </a:p>
              <a:p>
                <a:pPr lvl="2"/>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𝑣𝑒𝑐𝑡𝑜𝑟</m:t>
                    </m:r>
                    <m:r>
                      <a:rPr lang="en-IN" b="0" i="1" smtClean="0">
                        <a:latin typeface="Cambria Math" panose="02040503050406030204" pitchFamily="18" charset="0"/>
                      </a:rPr>
                      <m:t> −</m:t>
                    </m:r>
                    <m:r>
                      <a:rPr lang="en-IN" b="0" i="1" smtClean="0">
                        <a:latin typeface="Cambria Math" panose="02040503050406030204" pitchFamily="18" charset="0"/>
                      </a:rPr>
                      <m:t>𝑟𝑥𝑡</m:t>
                    </m:r>
                  </m:oMath>
                </a14:m>
                <a:endParaRPr lang="en-IN" b="0"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 −</m:t>
                    </m:r>
                    <m:r>
                      <a:rPr lang="en-IN" b="0" i="1" dirty="0" smtClean="0">
                        <a:latin typeface="Cambria Math" panose="02040503050406030204" pitchFamily="18" charset="0"/>
                      </a:rPr>
                      <m:t>𝐼𝑛𝑝𝑢𝑡</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r>
                      <a:rPr lang="en-IN" b="0" i="1" dirty="0" smtClean="0">
                        <a:latin typeface="Cambria Math" panose="02040503050406030204" pitchFamily="18" charset="0"/>
                      </a:rPr>
                      <m:t> −</m:t>
                    </m:r>
                    <m:r>
                      <a:rPr lang="en-IN" b="0" i="1" dirty="0" smtClean="0">
                        <a:latin typeface="Cambria Math" panose="02040503050406030204" pitchFamily="18" charset="0"/>
                      </a:rPr>
                      <m:t>𝑡𝑥</m:t>
                    </m:r>
                    <m:r>
                      <a:rPr lang="en-IN" b="0" i="1" dirty="0" smtClean="0">
                        <a:latin typeface="Cambria Math" panose="02040503050406030204" pitchFamily="18" charset="0"/>
                      </a:rPr>
                      <m:t>1</m:t>
                    </m:r>
                  </m:oMath>
                </a14:m>
                <a:endParaRPr lang="en-IN" b="0" dirty="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𝑛</m:t>
                        </m:r>
                      </m:e>
                    </m:acc>
                    <m:r>
                      <a:rPr lang="en-IN" b="0" i="1" dirty="0" smtClean="0">
                        <a:latin typeface="Cambria Math" panose="02040503050406030204" pitchFamily="18" charset="0"/>
                      </a:rPr>
                      <m:t> −</m:t>
                    </m:r>
                    <m:r>
                      <a:rPr lang="en-IN" b="0" i="1" dirty="0" smtClean="0">
                        <a:latin typeface="Cambria Math" panose="02040503050406030204" pitchFamily="18" charset="0"/>
                      </a:rPr>
                      <m:t>𝑛𝑜𝑖𝑠𝑒</m:t>
                    </m:r>
                    <m:r>
                      <a:rPr lang="en-IN" b="0" i="1" dirty="0" smtClean="0">
                        <a:latin typeface="Cambria Math" panose="02040503050406030204" pitchFamily="18" charset="0"/>
                      </a:rPr>
                      <m:t> </m:t>
                    </m:r>
                    <m:r>
                      <a:rPr lang="en-IN" b="0" i="1" dirty="0" smtClean="0">
                        <a:latin typeface="Cambria Math" panose="02040503050406030204" pitchFamily="18" charset="0"/>
                      </a:rPr>
                      <m:t>𝑣𝑒𝑐𝑡𝑜𝑟</m:t>
                    </m:r>
                    <m:r>
                      <a:rPr lang="en-IN" b="0" i="1" dirty="0" smtClean="0">
                        <a:latin typeface="Cambria Math" panose="02040503050406030204" pitchFamily="18" charset="0"/>
                      </a:rPr>
                      <m:t> −</m:t>
                    </m:r>
                    <m:r>
                      <a:rPr lang="en-IN" b="0" i="1" dirty="0" smtClean="0">
                        <a:latin typeface="Cambria Math" panose="02040503050406030204" pitchFamily="18" charset="0"/>
                      </a:rPr>
                      <m:t>𝑟𝑥</m:t>
                    </m:r>
                    <m:r>
                      <a:rPr lang="en-IN" b="0" i="1" dirty="0" smtClean="0">
                        <a:latin typeface="Cambria Math" panose="02040503050406030204" pitchFamily="18" charset="0"/>
                      </a:rPr>
                      <m:t>1</m:t>
                    </m:r>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oMath>
                </a14:m>
                <a:r>
                  <a:rPr lang="en-IN" dirty="0"/>
                  <a:t> is the channel coefficient between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oMath>
                </a14:m>
                <a:r>
                  <a:rPr lang="en-IN" dirty="0"/>
                  <a:t> receive antenna and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𝑗</m:t>
                        </m:r>
                      </m:e>
                      <m:sup>
                        <m:r>
                          <a:rPr lang="en-IN" b="0" i="1" smtClean="0">
                            <a:latin typeface="Cambria Math" panose="02040503050406030204" pitchFamily="18" charset="0"/>
                          </a:rPr>
                          <m:t>𝑡h</m:t>
                        </m:r>
                      </m:sup>
                    </m:sSup>
                  </m:oMath>
                </a14:m>
                <a:r>
                  <a:rPr lang="en-IN" dirty="0"/>
                  <a:t> transmit antenna</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4149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6DA8A-1610-D851-E6A8-13FDF2682545}"/>
              </a:ext>
            </a:extLst>
          </p:cNvPr>
          <p:cNvSpPr>
            <a:spLocks noGrp="1"/>
          </p:cNvSpPr>
          <p:nvPr>
            <p:ph type="title"/>
          </p:nvPr>
        </p:nvSpPr>
        <p:spPr/>
        <p:txBody>
          <a:bodyPr/>
          <a:lstStyle/>
          <a:p>
            <a:r>
              <a:rPr lang="en-IN" dirty="0"/>
              <a:t>Key Concepts in Signal Processing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ED3B91-A9C5-69AF-1BBE-FDAEF38DA4D5}"/>
                  </a:ext>
                </a:extLst>
              </p:cNvPr>
              <p:cNvSpPr>
                <a:spLocks noGrp="1"/>
              </p:cNvSpPr>
              <p:nvPr>
                <p:ph sz="quarter" idx="10"/>
              </p:nvPr>
            </p:nvSpPr>
            <p:spPr>
              <a:xfrm>
                <a:off x="213644" y="550863"/>
                <a:ext cx="11368755" cy="5952594"/>
              </a:xfrm>
            </p:spPr>
            <p:txBody>
              <a:bodyPr>
                <a:normAutofit fontScale="92500" lnSpcReduction="20000"/>
              </a:bodyPr>
              <a:lstStyle/>
              <a:p>
                <a:r>
                  <a:rPr lang="en-IN" dirty="0"/>
                  <a:t>Average power</a:t>
                </a:r>
              </a:p>
              <a:p>
                <a:pPr lvl="1"/>
                <a:r>
                  <a:rPr lang="en-GB" dirty="0"/>
                  <a:t>The average power of a signal is defined as the mean power dissipated by the signal such as voltage or current in a unit resistance over a period</a:t>
                </a:r>
              </a:p>
              <a:p>
                <a:pPr lvl="1"/>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3"/>
                                  </m:rPr>
                                  <a:rPr lang="en-IN" b="0" i="1" smtClean="0">
                                    <a:latin typeface="Cambria Math" panose="02040503050406030204" pitchFamily="18" charset="0"/>
                                  </a:rPr>
                                  <m:t>𝑇</m:t>
                                </m:r>
                              </m:num>
                              <m:den>
                                <m:r>
                                  <m:rPr>
                                    <m:brk m:alnAt="23"/>
                                  </m:rPr>
                                  <a:rPr lang="en-IN" b="0" i="1" smtClean="0">
                                    <a:latin typeface="Cambria Math" panose="02040503050406030204" pitchFamily="18" charset="0"/>
                                  </a:rPr>
                                  <m:t>2</m:t>
                                </m:r>
                              </m:den>
                            </m:f>
                            <m:r>
                              <m:rPr>
                                <m:brk m:alnAt="23"/>
                              </m:rPr>
                              <a:rPr lang="en-IN" b="0" i="1" smtClean="0">
                                <a:latin typeface="Cambria Math" panose="02040503050406030204" pitchFamily="18" charset="0"/>
                              </a:rPr>
                              <m:t>)</m:t>
                            </m:r>
                          </m:sub>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e>
                    </m:func>
                  </m:oMath>
                </a14:m>
                <a:endParaRPr lang="en-IN" dirty="0"/>
              </a:p>
              <a:p>
                <a:r>
                  <a:rPr lang="en-IN" dirty="0"/>
                  <a:t>Parseval’s Power Theorem</a:t>
                </a:r>
              </a:p>
              <a:p>
                <a:pPr lvl="1"/>
                <a:r>
                  <a:rPr lang="en-GB" dirty="0"/>
                  <a:t>The power of a signal is equal to the sum of square of the magnitudes of various harmonic components present in the discrete spectrum</a:t>
                </a:r>
              </a:p>
              <a:p>
                <a:pPr lvl="1"/>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sub>
                      <m:sup>
                        <m:r>
                          <a:rPr lang="en-IN" b="0" i="1" smtClean="0">
                            <a:latin typeface="Cambria Math" panose="02040503050406030204" pitchFamily="18" charset="0"/>
                          </a:rPr>
                          <m:t>∞</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𝐶</m:t>
                            </m:r>
                          </m:e>
                          <m:sub>
                            <m:r>
                              <a:rPr lang="en-IN" b="0" i="1" smtClean="0">
                                <a:latin typeface="Cambria Math" panose="02040503050406030204" pitchFamily="18" charset="0"/>
                              </a:rPr>
                              <m:t>𝑛</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a:latin typeface="Cambria Math" panose="02040503050406030204" pitchFamily="18" charset="0"/>
                                  </a:rPr>
                                  <m:t>​</m:t>
                                </m:r>
                              </m:e>
                            </m:d>
                          </m:e>
                          <m:sup>
                            <m:r>
                              <a:rPr lang="en-IN" b="0" i="1" smtClean="0">
                                <a:latin typeface="Cambria Math" panose="02040503050406030204" pitchFamily="18" charset="0"/>
                              </a:rPr>
                              <m:t>2</m:t>
                            </m:r>
                          </m:sup>
                        </m:sSup>
                      </m:e>
                    </m:nary>
                  </m:oMath>
                </a14:m>
                <a:endParaRPr lang="en-IN" dirty="0"/>
              </a:p>
              <a:p>
                <a:r>
                  <a:rPr lang="en-IN" dirty="0"/>
                  <a:t>Energy</a:t>
                </a:r>
              </a:p>
              <a:p>
                <a:pPr lvl="1"/>
                <a:r>
                  <a:rPr lang="en-IN" dirty="0"/>
                  <a:t>Energy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𝑠</m:t>
                        </m:r>
                      </m:sub>
                    </m:sSub>
                  </m:oMath>
                </a14:m>
                <a:r>
                  <a:rPr lang="en-IN" dirty="0"/>
                  <a:t> of a continuous time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is defined as the area under the curve of square of magnitude of that signal </a:t>
                </a:r>
              </a:p>
              <a:p>
                <a:pPr lvl="1"/>
                <a14:m>
                  <m:oMath xmlns:m="http://schemas.openxmlformats.org/officeDocument/2006/math">
                    <m:r>
                      <a:rPr lang="en-IN" b="0" i="1" smtClean="0">
                        <a:latin typeface="Cambria Math" panose="02040503050406030204" pitchFamily="18" charset="0"/>
                      </a:rPr>
                      <m:t>𝐸</m:t>
                    </m:r>
                    <m:r>
                      <a:rPr lang="en-IN" b="0" i="1" smtClean="0">
                        <a:latin typeface="Cambria Math" panose="02040503050406030204" pitchFamily="18" charset="0"/>
                      </a:rPr>
                      <m:t>=</m:t>
                    </m:r>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e>
                    </m:nary>
                  </m:oMath>
                </a14:m>
                <a:endParaRPr lang="en-IN" dirty="0"/>
              </a:p>
              <a:p>
                <a:pPr lvl="1"/>
                <a:r>
                  <a:rPr lang="en-GB" dirty="0"/>
                  <a:t>The energy signal exists only of the energy (E) of the signal is finite, i.e., only if 0 &lt; E &lt;  ∞</a:t>
                </a:r>
                <a:endParaRPr lang="en-IN" dirty="0"/>
              </a:p>
              <a:p>
                <a:r>
                  <a:rPr lang="en-IN" dirty="0"/>
                  <a:t>Rayleigh’s Energy Theorem</a:t>
                </a:r>
              </a:p>
              <a:p>
                <a:pPr lvl="1"/>
                <a:r>
                  <a:rPr lang="en-IN" dirty="0"/>
                  <a:t>Energy of a function i.e. the integral of the square of magnitude of a function is equal to the integral of the square of magnitude of its Fourier transform</a:t>
                </a:r>
              </a:p>
              <a:p>
                <a:pPr lvl="1"/>
                <a14:m>
                  <m:oMath xmlns:m="http://schemas.openxmlformats.org/officeDocument/2006/math">
                    <m:nary>
                      <m:naryPr>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𝑑𝑡</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r>
                              <a:rPr lang="en-IN" b="0" i="1" smtClean="0">
                                <a:latin typeface="Cambria Math" panose="02040503050406030204" pitchFamily="18" charset="0"/>
                              </a:rPr>
                              <m:t>𝜋</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𝑑</m:t>
                            </m:r>
                            <m:r>
                              <a:rPr lang="en-IN" b="0" i="1" smtClean="0">
                                <a:latin typeface="Cambria Math" panose="02040503050406030204" pitchFamily="18" charset="0"/>
                              </a:rPr>
                              <m:t>𝜔</m:t>
                            </m:r>
                          </m:e>
                        </m:nary>
                      </m:e>
                    </m:nary>
                  </m:oMath>
                </a14:m>
                <a:endParaRPr lang="en-IN" dirty="0"/>
              </a:p>
              <a:p>
                <a:pPr lvl="1"/>
                <a:endParaRPr lang="en-IN" dirty="0"/>
              </a:p>
            </p:txBody>
          </p:sp>
        </mc:Choice>
        <mc:Fallback xmlns="">
          <p:sp>
            <p:nvSpPr>
              <p:cNvPr id="4" name="Content Placeholder 3">
                <a:extLst>
                  <a:ext uri="{FF2B5EF4-FFF2-40B4-BE49-F238E27FC236}">
                    <a16:creationId xmlns:a16="http://schemas.microsoft.com/office/drawing/2014/main" id="{D7ED3B91-A9C5-69AF-1BBE-FDAEF38DA4D5}"/>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1638" r="-429" b="-11157"/>
                </a:stretch>
              </a:blipFill>
            </p:spPr>
            <p:txBody>
              <a:bodyPr/>
              <a:lstStyle/>
              <a:p>
                <a:r>
                  <a:rPr lang="en-IN">
                    <a:noFill/>
                  </a:rPr>
                  <a:t> </a:t>
                </a:r>
              </a:p>
            </p:txBody>
          </p:sp>
        </mc:Fallback>
      </mc:AlternateContent>
    </p:spTree>
    <p:extLst>
      <p:ext uri="{BB962C8B-B14F-4D97-AF65-F5344CB8AC3E}">
        <p14:creationId xmlns:p14="http://schemas.microsoft.com/office/powerpoint/2010/main" val="13521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 Receiver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a:bodyPr>
              <a:lstStyle/>
              <a:p>
                <a:r>
                  <a:rPr lang="en-IN" dirty="0"/>
                  <a:t>Given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oMath>
                </a14:m>
                <a:r>
                  <a:rPr lang="en-IN" dirty="0"/>
                  <a:t>, how to determine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oMath>
                </a14:m>
                <a:r>
                  <a:rPr lang="en-IN" dirty="0"/>
                  <a:t>?</a:t>
                </a:r>
              </a:p>
              <a:p>
                <a:r>
                  <a:rPr lang="en-IN" dirty="0"/>
                  <a:t>“r” equations and “t” unknowns</a:t>
                </a:r>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oMath>
                </a14:m>
                <a:endParaRPr lang="en-IN" dirty="0"/>
              </a:p>
              <a:p>
                <a:pPr lvl="1"/>
                <a:r>
                  <a:rPr lang="en-IN" dirty="0"/>
                  <a:t>If H is non-singular (determinant </a:t>
                </a:r>
                <a14:m>
                  <m:oMath xmlns:m="http://schemas.openxmlformats.org/officeDocument/2006/math">
                    <m:r>
                      <a:rPr lang="en-IN" b="0" i="1" smtClean="0">
                        <a:latin typeface="Cambria Math" panose="02040503050406030204" pitchFamily="18" charset="0"/>
                      </a:rPr>
                      <m:t>≠</m:t>
                    </m:r>
                  </m:oMath>
                </a14:m>
                <a:r>
                  <a:rPr lang="en-IN" dirty="0"/>
                  <a:t>0, i.e. invertible i.e.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−1</m:t>
                        </m:r>
                      </m:sup>
                    </m:sSup>
                  </m:oMath>
                </a14:m>
                <a:r>
                  <a:rPr lang="en-IN" dirty="0"/>
                  <a:t> exists),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oMath>
                </a14:m>
                <a:r>
                  <a:rPr lang="en-IN" dirty="0"/>
                  <a:t> has a unique solution </a:t>
                </a:r>
                <a14:m>
                  <m:oMath xmlns:m="http://schemas.openxmlformats.org/officeDocument/2006/math">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 </m:t>
                    </m:r>
                    <m:r>
                      <a:rPr lang="en-IN" b="0" i="1" dirty="0" smtClean="0">
                        <a:latin typeface="Cambria Math" panose="02040503050406030204" pitchFamily="18" charset="0"/>
                      </a:rPr>
                      <m:t>𝑜𝑟</m:t>
                    </m:r>
                    <m:r>
                      <a:rPr lang="en-IN" b="0" i="1" dirty="0" smtClean="0">
                        <a:latin typeface="Cambria Math" panose="02040503050406030204" pitchFamily="18" charset="0"/>
                      </a:rPr>
                      <m:t> </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 =</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−1</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r>
                  <a:rPr lang="en-IN" dirty="0"/>
                  <a:t> -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oMath>
                </a14:m>
                <a:r>
                  <a:rPr lang="en-IN" dirty="0"/>
                  <a:t> is called estimated vector</a:t>
                </a:r>
              </a:p>
              <a:p>
                <a:r>
                  <a:rPr lang="en-IN" dirty="0"/>
                  <a:t>What happens when r&gt;t</a:t>
                </a:r>
              </a:p>
              <a:p>
                <a:pPr lvl="1"/>
                <a:r>
                  <a:rPr lang="en-IN" dirty="0"/>
                  <a:t>More equations – y (r) than unknowns – x (t) in H</a:t>
                </a:r>
              </a:p>
              <a:p>
                <a:pPr lvl="1"/>
                <a:r>
                  <a:rPr lang="en-IN" dirty="0"/>
                  <a:t>That means more rows than columns </a:t>
                </a:r>
                <a14:m>
                  <m:oMath xmlns:m="http://schemas.openxmlformats.org/officeDocument/2006/math">
                    <m:r>
                      <a:rPr lang="en-IN" b="0" i="1" smtClean="0">
                        <a:latin typeface="Cambria Math" panose="02040503050406030204" pitchFamily="18" charset="0"/>
                      </a:rPr>
                      <m:t>⇒</m:t>
                    </m:r>
                  </m:oMath>
                </a14:m>
                <a:r>
                  <a:rPr lang="en-IN" dirty="0"/>
                  <a:t> tall matrix </a:t>
                </a:r>
                <a14:m>
                  <m:oMath xmlns:m="http://schemas.openxmlformats.org/officeDocument/2006/math">
                    <m:r>
                      <a:rPr lang="en-IN" b="0" i="1" smtClean="0">
                        <a:latin typeface="Cambria Math" panose="02040503050406030204" pitchFamily="18" charset="0"/>
                      </a:rPr>
                      <m:t>⇒</m:t>
                    </m:r>
                  </m:oMath>
                </a14:m>
                <a:r>
                  <a:rPr lang="en-IN" dirty="0"/>
                  <a:t> H is not invertible </a:t>
                </a:r>
                <a14:m>
                  <m:oMath xmlns:m="http://schemas.openxmlformats.org/officeDocument/2006/math">
                    <m:r>
                      <a:rPr lang="en-IN" b="0" i="1" smtClean="0">
                        <a:latin typeface="Cambria Math" panose="02040503050406030204" pitchFamily="18" charset="0"/>
                      </a:rPr>
                      <m:t>⇒</m:t>
                    </m:r>
                  </m:oMath>
                </a14:m>
                <a:r>
                  <a:rPr lang="en-IN" dirty="0"/>
                  <a:t> no solution</a:t>
                </a:r>
              </a:p>
              <a:p>
                <a:pPr lvl="1"/>
                <a:r>
                  <a:rPr lang="en-IN" dirty="0"/>
                  <a:t>However, we try to find approximate solution</a:t>
                </a:r>
              </a:p>
              <a:p>
                <a:pPr lvl="2"/>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𝑒</m:t>
                        </m:r>
                      </m:e>
                    </m:acc>
                    <m:r>
                      <a:rPr lang="en-IN" b="0" i="0" dirty="0" smtClean="0">
                        <a:latin typeface="Cambria Math" panose="02040503050406030204" pitchFamily="18" charset="0"/>
                      </a:rPr>
                      <m:t> − </m:t>
                    </m:r>
                  </m:oMath>
                </a14:m>
                <a:r>
                  <a:rPr lang="en-IN" dirty="0"/>
                  <a:t>Find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oMath>
                </a14:m>
                <a:r>
                  <a:rPr lang="en-IN" dirty="0"/>
                  <a:t> such that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𝑒</m:t>
                        </m:r>
                      </m:e>
                    </m:acc>
                  </m:oMath>
                </a14:m>
                <a:r>
                  <a:rPr lang="en-IN" dirty="0"/>
                  <a:t> is minimum</a:t>
                </a:r>
              </a:p>
              <a:p>
                <a:pPr lvl="2"/>
                <a:r>
                  <a:rPr lang="en-IN" dirty="0"/>
                  <a:t>min</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𝑒</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r>
                  <a:rPr lang="en-IN" dirty="0"/>
                  <a:t> min</a:t>
                </a:r>
                <a14:m>
                  <m:oMath xmlns:m="http://schemas.openxmlformats.org/officeDocument/2006/math">
                    <m:sSup>
                      <m:sSupPr>
                        <m:ctrlPr>
                          <a:rPr lang="en-IN" b="0" i="1" dirty="0" smtClean="0">
                            <a:latin typeface="Cambria Math" panose="02040503050406030204" pitchFamily="18" charset="0"/>
                          </a:rPr>
                        </m:ctrlPr>
                      </m:sSupPr>
                      <m:e>
                        <m:d>
                          <m:dPr>
                            <m:begChr m:val="|"/>
                            <m:endChr m:val="|"/>
                            <m:ctrlPr>
                              <a:rPr lang="en-IN" b="0" i="1" dirty="0" smtClean="0">
                                <a:latin typeface="Cambria Math" panose="02040503050406030204" pitchFamily="18" charset="0"/>
                              </a:rPr>
                            </m:ctrlPr>
                          </m:dPr>
                          <m:e>
                            <m:d>
                              <m:dPr>
                                <m:begChr m:val="|"/>
                                <m:endChr m:val="|"/>
                                <m:ctrlPr>
                                  <a:rPr lang="en-IN" b="0" i="1" dirty="0" smtClean="0">
                                    <a:latin typeface="Cambria Math" panose="02040503050406030204" pitchFamily="18" charset="0"/>
                                  </a:rPr>
                                </m:ctrlPr>
                              </m:d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𝐻</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d>
                          </m:e>
                        </m:d>
                      </m:e>
                      <m:sup>
                        <m:r>
                          <a:rPr lang="en-IN" b="0" i="1" dirty="0" smtClean="0">
                            <a:latin typeface="Cambria Math" panose="02040503050406030204" pitchFamily="18" charset="0"/>
                          </a:rPr>
                          <m:t>2</m:t>
                        </m:r>
                      </m:sup>
                    </m:sSup>
                  </m:oMath>
                </a14:m>
                <a:r>
                  <a:rPr lang="en-IN" dirty="0"/>
                  <a:t> - Least square norm error and called as Least Squares Problem</a:t>
                </a:r>
              </a:p>
              <a:p>
                <a:r>
                  <a:rPr lang="en-IN" b="0" dirty="0"/>
                  <a:t>ZF - Zero Forcing Receiver</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b="0" dirty="0"/>
              </a:p>
              <a:p>
                <a:pPr lvl="1"/>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e>
                        </m:d>
                      </m:e>
                      <m:sup>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r>
                  <a:rPr lang="en-IN" dirty="0"/>
                  <a:t> is termed as </a:t>
                </a:r>
                <a:r>
                  <a:rPr lang="en-IN" i="1" dirty="0"/>
                  <a:t>pseudo-inverse </a:t>
                </a:r>
                <a:r>
                  <a:rPr lang="en-IN" dirty="0"/>
                  <a:t>of H – Tall matrix formula</a:t>
                </a:r>
              </a:p>
              <a:p>
                <a:pPr lvl="2"/>
                <a:r>
                  <a:rPr lang="en-IN" dirty="0"/>
                  <a:t>Because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e>
                        </m:d>
                      </m:e>
                      <m:sup>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𝐻</m:t>
                    </m:r>
                    <m:r>
                      <a:rPr lang="en-IN" b="0" i="0" smtClean="0">
                        <a:latin typeface="Cambria Math" panose="02040503050406030204" pitchFamily="18" charset="0"/>
                      </a:rPr>
                      <m:t>=</m:t>
                    </m:r>
                    <m:r>
                      <m:rPr>
                        <m:sty m:val="p"/>
                      </m:rPr>
                      <a:rPr lang="en-IN" b="0" i="0" smtClean="0">
                        <a:latin typeface="Cambria Math" panose="02040503050406030204" pitchFamily="18" charset="0"/>
                      </a:rPr>
                      <m:t>I</m:t>
                    </m:r>
                  </m:oMath>
                </a14:m>
                <a:endParaRPr lang="en-IN" dirty="0"/>
              </a:p>
              <a:p>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984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 LMMSE Receiver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85000" lnSpcReduction="10000"/>
              </a:bodyPr>
              <a:lstStyle/>
              <a:p>
                <a:r>
                  <a:rPr lang="en-IN" dirty="0"/>
                  <a:t>Linear Minimum Mean Square Error Receiver</a:t>
                </a:r>
              </a:p>
              <a:p>
                <a:pPr lvl="1"/>
                <a14:m>
                  <m:oMath xmlns:m="http://schemas.openxmlformats.org/officeDocument/2006/math">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𝐶</m:t>
                        </m:r>
                      </m:e>
                      <m:sup>
                        <m:r>
                          <a:rPr lang="en-IN" b="0" i="1" smtClean="0">
                            <a:latin typeface="Cambria Math" panose="02040503050406030204" pitchFamily="18" charset="0"/>
                          </a:rPr>
                          <m:t>𝐻</m:t>
                        </m:r>
                      </m:sup>
                    </m:sSup>
                    <m:r>
                      <a:rPr lang="en-IN" b="0" i="1" smtClean="0">
                        <a:latin typeface="Cambria Math" panose="02040503050406030204" pitchFamily="18" charset="0"/>
                      </a:rPr>
                      <m:t>𝑦</m:t>
                    </m:r>
                  </m:oMath>
                </a14:m>
                <a:endParaRPr lang="en-IN" dirty="0"/>
              </a:p>
              <a:p>
                <a:pPr lvl="1"/>
                <a:r>
                  <a:rPr lang="en-IN" dirty="0"/>
                  <a:t>min</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𝐶</m:t>
                                        </m:r>
                                      </m:e>
                                      <m:sup>
                                        <m:r>
                                          <a:rPr lang="en-IN" b="0" i="1" smtClean="0">
                                            <a:latin typeface="Cambria Math" panose="02040503050406030204" pitchFamily="18" charset="0"/>
                                          </a:rPr>
                                          <m:t>𝐻</m:t>
                                        </m:r>
                                      </m:sup>
                                    </m:sSup>
                                    <m:r>
                                      <a:rPr lang="en-IN" b="0" i="1" smtClean="0">
                                        <a:latin typeface="Cambria Math" panose="02040503050406030204" pitchFamily="18" charset="0"/>
                                      </a:rPr>
                                      <m:t>𝑦</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e>
                            </m:d>
                          </m:e>
                          <m:sup>
                            <m:r>
                              <a:rPr lang="en-IN" b="0" i="1" smtClean="0">
                                <a:latin typeface="Cambria Math" panose="02040503050406030204" pitchFamily="18" charset="0"/>
                              </a:rPr>
                              <m:t>2</m:t>
                            </m:r>
                          </m:sup>
                        </m:sSup>
                      </m:e>
                    </m:d>
                  </m:oMath>
                </a14:m>
                <a:endParaRPr lang="en-IN" b="0" dirty="0"/>
              </a:p>
              <a:p>
                <a:r>
                  <a:rPr lang="en-IN" dirty="0"/>
                  <a:t>Covariance matrix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𝑥𝑥</m:t>
                        </m:r>
                      </m:sub>
                    </m:sSub>
                    <m:r>
                      <a:rPr lang="en-IN" b="0" i="1" dirty="0" smtClean="0">
                        <a:latin typeface="Cambria Math" panose="02040503050406030204" pitchFamily="18" charset="0"/>
                      </a:rPr>
                      <m:t>=</m:t>
                    </m:r>
                    <m:r>
                      <a:rPr lang="en-IN" b="0" i="1" dirty="0" smtClean="0">
                        <a:latin typeface="Cambria Math" panose="02040503050406030204" pitchFamily="18" charset="0"/>
                      </a:rPr>
                      <m:t>𝐸</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endParaRPr lang="en-IN" dirty="0"/>
              </a:p>
              <a:p>
                <a:r>
                  <a:rPr lang="en-IN" dirty="0"/>
                  <a:t>Covariance matrix of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𝑦𝑦</m:t>
                        </m:r>
                      </m:sub>
                    </m:sSub>
                    <m:r>
                      <a:rPr lang="en-IN" b="0" i="1" dirty="0" smtClean="0">
                        <a:latin typeface="Cambria Math" panose="02040503050406030204" pitchFamily="18" charset="0"/>
                      </a:rPr>
                      <m:t>=</m:t>
                    </m:r>
                    <m:r>
                      <a:rPr lang="en-IN" b="0" i="1" dirty="0" smtClean="0">
                        <a:latin typeface="Cambria Math" panose="02040503050406030204" pitchFamily="18" charset="0"/>
                      </a:rPr>
                      <m:t>𝐸</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endParaRPr lang="en-IN" dirty="0"/>
              </a:p>
              <a:p>
                <a:r>
                  <a:rPr lang="en-IN" dirty="0"/>
                  <a:t>Cross-covariance matrix of </a:t>
                </a:r>
                <a14:m>
                  <m:oMath xmlns:m="http://schemas.openxmlformats.org/officeDocument/2006/math">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𝑥𝑦</m:t>
                        </m:r>
                      </m:sub>
                    </m:sSub>
                    <m:r>
                      <a:rPr lang="en-IN" b="0" i="1" dirty="0" smtClean="0">
                        <a:latin typeface="Cambria Math" panose="02040503050406030204" pitchFamily="18" charset="0"/>
                      </a:rPr>
                      <m:t>=</m:t>
                    </m:r>
                    <m:r>
                      <a:rPr lang="en-IN" b="0" i="1" dirty="0" smtClean="0">
                        <a:latin typeface="Cambria Math" panose="02040503050406030204" pitchFamily="18" charset="0"/>
                      </a:rPr>
                      <m:t>𝐸</m:t>
                    </m:r>
                    <m:r>
                      <a:rPr lang="en-IN" b="0" i="1" dirty="0" smtClean="0">
                        <a:latin typeface="Cambria Math" panose="02040503050406030204" pitchFamily="18" charset="0"/>
                      </a:rPr>
                      <m:t>{</m:t>
                    </m:r>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𝑥</m:t>
                        </m:r>
                      </m:e>
                    </m:acc>
                    <m:sSup>
                      <m:sSupPr>
                        <m:ctrlPr>
                          <a:rPr lang="en-IN" b="0" i="1" dirty="0" smtClean="0">
                            <a:latin typeface="Cambria Math" panose="02040503050406030204" pitchFamily="18" charset="0"/>
                          </a:rPr>
                        </m:ctrlPr>
                      </m:sSupPr>
                      <m:e>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oMath>
                </a14:m>
                <a:endParaRPr lang="en-IN" dirty="0"/>
              </a:p>
              <a:p>
                <a:r>
                  <a:rPr lang="en-IN" dirty="0"/>
                  <a:t>General expression of LMMSE receiver is</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𝑅</m:t>
                        </m:r>
                      </m:e>
                      <m:sub>
                        <m:r>
                          <a:rPr lang="en-IN" b="0" i="1" dirty="0" smtClean="0">
                            <a:latin typeface="Cambria Math" panose="02040503050406030204" pitchFamily="18" charset="0"/>
                          </a:rPr>
                          <m:t>𝑥𝑦</m:t>
                        </m:r>
                      </m:sub>
                    </m:sSub>
                    <m:sSubSup>
                      <m:sSubSupPr>
                        <m:ctrlPr>
                          <a:rPr lang="en-IN" b="0" i="1" dirty="0" smtClean="0">
                            <a:latin typeface="Cambria Math" panose="02040503050406030204" pitchFamily="18" charset="0"/>
                          </a:rPr>
                        </m:ctrlPr>
                      </m:sSubSupPr>
                      <m:e>
                        <m:r>
                          <a:rPr lang="en-IN" b="0" i="1" dirty="0" smtClean="0">
                            <a:latin typeface="Cambria Math" panose="02040503050406030204" pitchFamily="18" charset="0"/>
                          </a:rPr>
                          <m:t>𝑅</m:t>
                        </m:r>
                      </m:e>
                      <m:sub>
                        <m:r>
                          <a:rPr lang="en-IN" b="0" i="1" dirty="0" smtClean="0">
                            <a:latin typeface="Cambria Math" panose="02040503050406030204" pitchFamily="18" charset="0"/>
                          </a:rPr>
                          <m:t>𝑦𝑦</m:t>
                        </m:r>
                      </m:sub>
                      <m:sup>
                        <m:r>
                          <a:rPr lang="en-IN" b="0" i="1" dirty="0" smtClean="0">
                            <a:latin typeface="Cambria Math" panose="02040503050406030204" pitchFamily="18" charset="0"/>
                          </a:rPr>
                          <m:t>−1</m:t>
                        </m:r>
                      </m:sup>
                    </m:sSub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𝑥𝑦</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𝐻</m:t>
                            </m:r>
                          </m:sup>
                        </m:sSup>
                      </m:e>
                    </m:d>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r>
                      <a:rPr lang="en-IN" b="0" i="1" smtClean="0">
                        <a:latin typeface="Cambria Math" panose="02040503050406030204" pitchFamily="18" charset="0"/>
                      </a:rPr>
                      <m:t>𝑃</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𝑦𝑦</m:t>
                        </m:r>
                      </m:sub>
                    </m:sSub>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𝐻</m:t>
                            </m:r>
                          </m:sup>
                        </m:sSup>
                      </m:e>
                    </m:d>
                    <m:r>
                      <a:rPr lang="en-IN" b="0" i="0" smtClean="0">
                        <a:latin typeface="Cambria Math" panose="02040503050406030204" pitchFamily="18" charset="0"/>
                      </a:rPr>
                      <m:t>=</m:t>
                    </m:r>
                    <m:r>
                      <m:rPr>
                        <m:sty m:val="p"/>
                      </m:rPr>
                      <a:rPr lang="en-IN" b="0" i="0" smtClean="0">
                        <a:latin typeface="Cambria Math" panose="02040503050406030204" pitchFamily="18" charset="0"/>
                      </a:rPr>
                      <m:t>P</m:t>
                    </m:r>
                    <m:r>
                      <a:rPr lang="en-IN" b="0" i="0" smtClean="0">
                        <a:latin typeface="Cambria Math" panose="02040503050406030204" pitchFamily="18" charset="0"/>
                      </a:rPr>
                      <m:t>.</m:t>
                    </m:r>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HH</m:t>
                        </m:r>
                      </m:e>
                      <m:sup>
                        <m:r>
                          <m:rPr>
                            <m:sty m:val="p"/>
                          </m:rPr>
                          <a:rPr lang="en-IN" b="0" i="0" smtClean="0">
                            <a:latin typeface="Cambria Math" panose="02040503050406030204" pitchFamily="18" charset="0"/>
                          </a:rPr>
                          <m:t>H</m:t>
                        </m:r>
                      </m:sup>
                    </m:sSup>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N</m:t>
                        </m:r>
                      </m:e>
                      <m:sub>
                        <m:r>
                          <a:rPr lang="en-IN" b="0" i="0" smtClean="0">
                            <a:latin typeface="Cambria Math" panose="02040503050406030204" pitchFamily="18" charset="0"/>
                          </a:rPr>
                          <m:t>0</m:t>
                        </m:r>
                      </m:sub>
                    </m:sSub>
                    <m:r>
                      <a:rPr lang="en-IN" b="0" i="0" smtClean="0">
                        <a:latin typeface="Cambria Math" panose="02040503050406030204" pitchFamily="18" charset="0"/>
                      </a:rPr>
                      <m:t>.</m:t>
                    </m:r>
                    <m:r>
                      <m:rPr>
                        <m:sty m:val="p"/>
                      </m:rPr>
                      <a:rPr lang="en-IN" b="0" i="0" smtClean="0">
                        <a:latin typeface="Cambria Math" panose="02040503050406030204" pitchFamily="18" charset="0"/>
                      </a:rPr>
                      <m:t>I</m:t>
                    </m:r>
                  </m:oMath>
                </a14:m>
                <a:r>
                  <a:rPr lang="en-IN" dirty="0"/>
                  <a:t> </a:t>
                </a:r>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𝑃</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𝑃</m:t>
                            </m:r>
                            <m:r>
                              <a:rPr lang="en-IN" b="0" i="1" dirty="0" smtClean="0">
                                <a:latin typeface="Cambria Math" panose="02040503050406030204" pitchFamily="18" charset="0"/>
                              </a:rPr>
                              <m:t>.</m:t>
                            </m:r>
                            <m:r>
                              <a:rPr lang="en-IN" b="0" i="1" dirty="0" smtClean="0">
                                <a:latin typeface="Cambria Math" panose="02040503050406030204" pitchFamily="18" charset="0"/>
                              </a:rPr>
                              <m:t>𝐻</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𝐼</m:t>
                            </m:r>
                          </m:e>
                        </m:d>
                      </m:e>
                      <m:sup>
                        <m:r>
                          <a:rPr lang="en-IN" b="0" i="1" dirty="0" smtClean="0">
                            <a:latin typeface="Cambria Math" panose="02040503050406030204" pitchFamily="18" charset="0"/>
                          </a:rPr>
                          <m:t>−1</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r>
                          <a:rPr lang="en-IN" b="0" i="1" dirty="0" smtClean="0">
                            <a:latin typeface="Cambria Math" panose="02040503050406030204" pitchFamily="18" charset="0"/>
                          </a:rPr>
                          <m:t> </m:t>
                        </m:r>
                      </m:e>
                    </m:acc>
                  </m:oMath>
                </a14:m>
                <a:r>
                  <a:rPr lang="en-IN" dirty="0"/>
                  <a:t> - </a:t>
                </a:r>
                <a:r>
                  <a:rPr lang="en-IN" dirty="0" err="1"/>
                  <a:t>rxr</a:t>
                </a:r>
                <a:endParaRPr lang="en-IN" dirty="0"/>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r>
                      <a:rPr lang="en-IN" b="0" i="1" dirty="0" smtClean="0">
                        <a:latin typeface="Cambria Math" panose="02040503050406030204" pitchFamily="18" charset="0"/>
                      </a:rPr>
                      <m:t>𝑃</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𝑃</m:t>
                            </m:r>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𝐼</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endParaRPr lang="en-IN" b="0" dirty="0"/>
              </a:p>
              <a:p>
                <a:r>
                  <a:rPr lang="en-IN" dirty="0"/>
                  <a:t>Alternate LMMSE expression</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r>
                                          <a:rPr lang="en-IN" b="0" i="1" dirty="0" smtClean="0">
                                            <a:latin typeface="Cambria Math" panose="02040503050406030204" pitchFamily="18" charset="0"/>
                                          </a:rPr>
                                          <m:t>0</m:t>
                                        </m:r>
                                      </m:sub>
                                    </m:sSub>
                                  </m:num>
                                  <m:den>
                                    <m:r>
                                      <a:rPr lang="en-IN" b="0" i="1" dirty="0" smtClean="0">
                                        <a:latin typeface="Cambria Math" panose="02040503050406030204" pitchFamily="18" charset="0"/>
                                      </a:rPr>
                                      <m:t>𝑃</m:t>
                                    </m:r>
                                  </m:den>
                                </m:f>
                                <m:r>
                                  <a:rPr lang="en-IN" b="0" i="1" dirty="0" smtClean="0">
                                    <a:latin typeface="Cambria Math" panose="02040503050406030204" pitchFamily="18" charset="0"/>
                                  </a:rPr>
                                  <m:t>𝐼</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r>
                          <a:rPr lang="en-IN" b="0" i="1" dirty="0" smtClean="0">
                            <a:latin typeface="Cambria Math" panose="02040503050406030204" pitchFamily="18" charset="0"/>
                          </a:rPr>
                          <m:t>=</m:t>
                        </m:r>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r>
                              <a:rPr lang="en-IN" b="0"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𝑆𝑁𝑅</m:t>
                                </m:r>
                              </m:den>
                            </m:f>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r>
                  <a:rPr lang="en-IN" dirty="0"/>
                  <a:t> - txt</a:t>
                </a:r>
              </a:p>
              <a:p>
                <a:r>
                  <a:rPr lang="en-IN" dirty="0"/>
                  <a:t>At high SNR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=0⇒</m:t>
                    </m:r>
                    <m:r>
                      <a:rPr lang="en-IN" b="0" i="1" smtClean="0">
                        <a:latin typeface="Cambria Math" panose="02040503050406030204" pitchFamily="18" charset="0"/>
                      </a:rPr>
                      <m:t>𝐿𝑀𝑀𝑆𝐸</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r>
                              <a:rPr lang="en-IN" b="0" i="1" dirty="0" smtClean="0">
                                <a:latin typeface="Cambria Math" panose="02040503050406030204" pitchFamily="18" charset="0"/>
                              </a:rPr>
                              <m:t>𝐻</m:t>
                            </m:r>
                          </m:e>
                        </m:d>
                      </m:e>
                      <m:sup>
                        <m:r>
                          <a:rPr lang="en-IN" b="0" i="1" dirty="0" smtClean="0">
                            <a:latin typeface="Cambria Math" panose="02040503050406030204" pitchFamily="18" charset="0"/>
                          </a:rPr>
                          <m:t>−1</m:t>
                        </m:r>
                      </m:sup>
                    </m:sSup>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𝐻</m:t>
                        </m:r>
                      </m:e>
                      <m:sup>
                        <m:r>
                          <a:rPr lang="en-IN" b="0" i="1" dirty="0" smtClean="0">
                            <a:latin typeface="Cambria Math" panose="02040503050406030204" pitchFamily="18" charset="0"/>
                          </a:rPr>
                          <m:t>𝐻</m:t>
                        </m:r>
                      </m:sup>
                    </m:sSup>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𝑦</m:t>
                        </m:r>
                      </m:e>
                    </m:acc>
                  </m:oMath>
                </a14:m>
                <a:r>
                  <a:rPr lang="en-IN" dirty="0"/>
                  <a:t> - tens to be zero forcing receiver</a:t>
                </a:r>
              </a:p>
              <a:p>
                <a:endParaRPr lang="en-IN" dirty="0"/>
              </a:p>
              <a:p>
                <a:endParaRPr lang="en-IN" dirty="0"/>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312535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 – Singular Value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20000"/>
              </a:bodyPr>
              <a:lstStyle/>
              <a:p>
                <a:r>
                  <a:rPr lang="en-IN" dirty="0"/>
                  <a:t>Mathematical technique for decomposing a matrix into 3 components</a:t>
                </a:r>
              </a:p>
              <a:p>
                <a:pPr lvl="1"/>
                <a:r>
                  <a:rPr lang="en-IN" dirty="0"/>
                  <a:t>A left singular matrix</a:t>
                </a:r>
              </a:p>
              <a:p>
                <a:pPr lvl="1"/>
                <a:r>
                  <a:rPr lang="en-IN" dirty="0"/>
                  <a:t>A diagonal singular values matrix</a:t>
                </a:r>
              </a:p>
              <a:p>
                <a:pPr lvl="1"/>
                <a:r>
                  <a:rPr lang="en-IN" dirty="0"/>
                  <a:t>A right singular matrix</a:t>
                </a:r>
              </a:p>
              <a:p>
                <a:r>
                  <a:rPr lang="en-IN" dirty="0"/>
                  <a:t>Represented by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𝑈</m:t>
                    </m:r>
                    <m:r>
                      <m:rPr>
                        <m:sty m:val="p"/>
                      </m:rPr>
                      <a:rPr lang="en-IN" b="0" i="0" smtClean="0">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𝑇</m:t>
                        </m:r>
                      </m:sup>
                    </m:sSup>
                  </m:oMath>
                </a14:m>
                <a:endParaRPr lang="en-IN" dirty="0"/>
              </a:p>
              <a:p>
                <a:r>
                  <a:rPr lang="en-IN" dirty="0"/>
                  <a:t>Provides a way to analyze the properties of a matrix – rank, eigenvalues, eigenvectors, singular values etc. which are related to the matrix norm and condition number</a:t>
                </a:r>
              </a:p>
              <a:p>
                <a:r>
                  <a:rPr lang="en-IN" dirty="0"/>
                  <a:t>Used for decomposing the channel between transmitter and receiver into set of parallel sub-channels, each having different gains and phases</a:t>
                </a:r>
              </a:p>
              <a:p>
                <a:r>
                  <a:rPr lang="en-IN" dirty="0"/>
                  <a:t>Used to find the optimal beamforming vectors that maximize the SNR for each sub-channel – a technique known as </a:t>
                </a:r>
                <a:r>
                  <a:rPr lang="en-IN" b="1" dirty="0"/>
                  <a:t>Singular Value Beamforming</a:t>
                </a:r>
              </a:p>
              <a:p>
                <a:r>
                  <a:rPr lang="en-IN" dirty="0"/>
                  <a:t>Also used for transmit diversity – usage of multiple antennas at the transmitter to improve the reliability of transmission</a:t>
                </a:r>
              </a:p>
              <a:p>
                <a:r>
                  <a:rPr lang="en-IN" dirty="0"/>
                  <a:t>By decomposing the channel matrix using SVD</a:t>
                </a:r>
              </a:p>
              <a:p>
                <a:pPr lvl="1"/>
                <a:r>
                  <a:rPr lang="en-IN" dirty="0"/>
                  <a:t>A transmitter can send different signals on each of the sub-channels with different powers based on their corresponding singular values</a:t>
                </a:r>
              </a:p>
              <a:p>
                <a:pPr lvl="1"/>
                <a:r>
                  <a:rPr lang="en-IN" dirty="0"/>
                  <a:t>This technique is known as STBC – Space-time Block Coding</a:t>
                </a:r>
              </a:p>
              <a:p>
                <a:pPr lvl="1"/>
                <a:r>
                  <a:rPr lang="en-IN" dirty="0"/>
                  <a:t>STBC improves the error performance of wireless systems</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638"/>
                </a:stretch>
              </a:blipFill>
            </p:spPr>
            <p:txBody>
              <a:bodyPr/>
              <a:lstStyle/>
              <a:p>
                <a:r>
                  <a:rPr lang="en-IN">
                    <a:noFill/>
                  </a:rPr>
                  <a:t> </a:t>
                </a:r>
              </a:p>
            </p:txBody>
          </p:sp>
        </mc:Fallback>
      </mc:AlternateContent>
    </p:spTree>
    <p:extLst>
      <p:ext uri="{BB962C8B-B14F-4D97-AF65-F5344CB8AC3E}">
        <p14:creationId xmlns:p14="http://schemas.microsoft.com/office/powerpoint/2010/main" val="307035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a:bodyPr>
              <a:lstStyle/>
              <a:p>
                <a:r>
                  <a:rPr lang="en-IN" dirty="0"/>
                  <a:t>Given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oMath>
                </a14:m>
                <a:r>
                  <a:rPr lang="en-IN" dirty="0"/>
                  <a:t>, SVD is defined as</a:t>
                </a:r>
              </a:p>
              <a:p>
                <a:pPr lvl="1"/>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𝑟𝑥𝑟</m:t>
                        </m:r>
                      </m:sub>
                    </m:sSub>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Σ</m:t>
                        </m:r>
                      </m:e>
                      <m:sub>
                        <m:r>
                          <a:rPr lang="en-IN" b="0" i="1" smtClean="0">
                            <a:latin typeface="Cambria Math" panose="02040503050406030204" pitchFamily="18" charset="0"/>
                          </a:rPr>
                          <m:t>𝑟𝑥𝑡</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𝑉</m:t>
                        </m:r>
                      </m:e>
                      <m:sub>
                        <m:r>
                          <a:rPr lang="en-IN" b="0" i="1" smtClean="0">
                            <a:latin typeface="Cambria Math" panose="02040503050406030204" pitchFamily="18" charset="0"/>
                          </a:rPr>
                          <m:t>𝑡𝑥𝑡</m:t>
                        </m:r>
                      </m:sub>
                      <m:sup>
                        <m:r>
                          <a:rPr lang="en-IN" b="0" i="1" smtClean="0">
                            <a:latin typeface="Cambria Math" panose="02040503050406030204" pitchFamily="18" charset="0"/>
                          </a:rPr>
                          <m:t>𝐻</m:t>
                        </m:r>
                      </m:sup>
                    </m:sSubSup>
                  </m:oMath>
                </a14:m>
                <a:endParaRPr lang="en-IN" dirty="0"/>
              </a:p>
              <a:p>
                <a:pPr lvl="1"/>
                <a:r>
                  <a:rPr lang="en-IN" dirty="0"/>
                  <a:t>U,V are ortho-normal matrices</a:t>
                </a:r>
              </a:p>
              <a:p>
                <a:pPr lvl="1"/>
                <a14:m>
                  <m:oMath xmlns:m="http://schemas.openxmlformats.org/officeDocument/2006/math">
                    <m:r>
                      <m:rPr>
                        <m:sty m:val="p"/>
                      </m:rPr>
                      <a:rPr lang="en-IN" b="0" i="0" smtClean="0">
                        <a:latin typeface="Cambria Math" panose="02040503050406030204" pitchFamily="18" charset="0"/>
                      </a:rPr>
                      <m:t>Σ</m:t>
                    </m:r>
                  </m:oMath>
                </a14:m>
                <a:r>
                  <a:rPr lang="en-IN" dirty="0"/>
                  <a:t> has the structure (</a:t>
                </a:r>
                <a:r>
                  <a:rPr lang="en-IN" dirty="0" err="1"/>
                  <a:t>rxt</a:t>
                </a:r>
                <a:r>
                  <a:rPr lang="en-IN" dirty="0"/>
                  <a:t>)</a:t>
                </a:r>
              </a:p>
              <a:p>
                <a:pPr lvl="2"/>
                <a14:m>
                  <m:oMath xmlns:m="http://schemas.openxmlformats.org/officeDocument/2006/math">
                    <m:d>
                      <m:dPr>
                        <m:begChr m:val="["/>
                        <m:endChr m:val="]"/>
                        <m:ctrlPr>
                          <a:rPr lang="en-IN" i="1" smtClean="0">
                            <a:latin typeface="Cambria Math" panose="02040503050406030204" pitchFamily="18" charset="0"/>
                          </a:rPr>
                        </m:ctrlPr>
                      </m:dPr>
                      <m:e>
                        <m:m>
                          <m:mPr>
                            <m:mcs>
                              <m:mc>
                                <m:mcPr>
                                  <m:count m:val="3"/>
                                  <m:mcJc m:val="center"/>
                                </m:mcPr>
                              </m:mc>
                            </m:mcs>
                            <m:ctrlPr>
                              <a:rPr lang="en-IN" i="1" smtClean="0">
                                <a:latin typeface="Cambria Math" panose="02040503050406030204" pitchFamily="18" charset="0"/>
                              </a:rPr>
                            </m:ctrlPr>
                          </m:mPr>
                          <m:m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e>
                            <m:e>
                              <m:r>
                                <a:rPr lang="en-IN" b="0" i="1" smtClean="0">
                                  <a:latin typeface="Cambria Math" panose="02040503050406030204" pitchFamily="18" charset="0"/>
                                </a:rPr>
                                <m:t>0</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e>
                            <m:e>
                              <m:r>
                                <a:rPr lang="en-IN" b="0" i="1" smtClean="0">
                                  <a:latin typeface="Cambria Math" panose="02040503050406030204" pitchFamily="18" charset="0"/>
                                </a:rPr>
                                <m:t>0</m:t>
                              </m:r>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eqArr>
                            </m:e>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eqArr>
                            </m:e>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3</m:t>
                                      </m:r>
                                    </m:sub>
                                  </m:sSub>
                                </m:e>
                                <m:e>
                                  <m:r>
                                    <a:rPr lang="en-IN" b="0" i="1" smtClean="0">
                                      <a:latin typeface="Cambria Math" panose="02040503050406030204" pitchFamily="18" charset="0"/>
                                    </a:rPr>
                                    <m:t>0</m:t>
                                  </m:r>
                                </m:e>
                                <m:e>
                                  <m:r>
                                    <a:rPr lang="en-IN" b="0" i="1" smtClean="0">
                                      <a:latin typeface="Cambria Math" panose="02040503050406030204" pitchFamily="18" charset="0"/>
                                    </a:rPr>
                                    <m:t>0</m:t>
                                  </m:r>
                                </m:e>
                              </m:eqArr>
                            </m:e>
                          </m:mr>
                        </m:m>
                      </m:e>
                    </m:d>
                    <m:r>
                      <a:rPr lang="en-IN" b="0" i="1" smtClean="0">
                        <a:latin typeface="Cambria Math" panose="02040503050406030204" pitchFamily="18" charset="0"/>
                      </a:rPr>
                      <m:t> −</m:t>
                    </m:r>
                    <m:r>
                      <a:rPr lang="en-IN" b="0" i="1" smtClean="0">
                        <a:latin typeface="Cambria Math" panose="02040503050406030204" pitchFamily="18" charset="0"/>
                      </a:rPr>
                      <m:t>𝑟𝑥𝑡</m:t>
                    </m:r>
                    <m:r>
                      <a:rPr lang="en-IN" b="0" i="1" smtClean="0">
                        <a:latin typeface="Cambria Math" panose="02040503050406030204" pitchFamily="18" charset="0"/>
                      </a:rPr>
                      <m:t> </m:t>
                    </m:r>
                    <m:r>
                      <a:rPr lang="en-IN" b="0" i="1" smtClean="0">
                        <a:latin typeface="Cambria Math" panose="02040503050406030204" pitchFamily="18" charset="0"/>
                      </a:rPr>
                      <m:t>𝑑𝑖𝑎𝑔𝑜𝑛𝑎𝑙</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e>
                    </m:d>
                    <m:r>
                      <a:rPr lang="en-IN" b="0" i="1" smtClean="0">
                        <a:latin typeface="Cambria Math" panose="02040503050406030204" pitchFamily="18" charset="0"/>
                      </a:rPr>
                      <m:t>𝑥𝑡</m:t>
                    </m:r>
                    <m:r>
                      <a:rPr lang="en-IN" b="0" i="1" smtClean="0">
                        <a:latin typeface="Cambria Math" panose="02040503050406030204" pitchFamily="18" charset="0"/>
                      </a:rPr>
                      <m:t> </m:t>
                    </m:r>
                    <m:r>
                      <a:rPr lang="en-IN" b="0" i="1" smtClean="0">
                        <a:latin typeface="Cambria Math" panose="02040503050406030204" pitchFamily="18" charset="0"/>
                      </a:rPr>
                      <m:t>𝑧𝑒𝑟𝑜</m:t>
                    </m:r>
                    <m:r>
                      <a:rPr lang="en-IN" b="0" i="1" smtClean="0">
                        <a:latin typeface="Cambria Math" panose="02040503050406030204" pitchFamily="18" charset="0"/>
                      </a:rPr>
                      <m:t> </m:t>
                    </m:r>
                    <m:r>
                      <a:rPr lang="en-IN" b="0" i="1" smtClean="0">
                        <a:latin typeface="Cambria Math" panose="02040503050406030204" pitchFamily="18" charset="0"/>
                      </a:rPr>
                      <m:t>𝑚𝑎𝑡𝑟𝑖𝑥</m:t>
                    </m:r>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𝑖</m:t>
                        </m:r>
                      </m:sub>
                    </m:sSub>
                    <m:r>
                      <a:rPr lang="en-IN" b="0" i="1" smtClean="0">
                        <a:latin typeface="Cambria Math" panose="02040503050406030204" pitchFamily="18" charset="0"/>
                      </a:rPr>
                      <m:t>≥0</m:t>
                    </m:r>
                  </m:oMath>
                </a14:m>
                <a:r>
                  <a:rPr lang="en-IN" dirty="0"/>
                  <a:t> and arranged in decreasing order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𝑡</m:t>
                        </m:r>
                      </m:sub>
                    </m:sSub>
                    <m:r>
                      <a:rPr lang="en-IN" b="0" i="1" smtClean="0">
                        <a:latin typeface="Cambria Math" panose="02040503050406030204" pitchFamily="18" charset="0"/>
                      </a:rPr>
                      <m:t>≥0</m:t>
                    </m:r>
                  </m:oMath>
                </a14:m>
                <a:r>
                  <a:rPr lang="en-IN" dirty="0"/>
                  <a:t> and are singular values</a:t>
                </a:r>
              </a:p>
              <a:p>
                <a:pPr lvl="2"/>
                <a:r>
                  <a:rPr lang="en-IN" dirty="0"/>
                  <a:t>Singular values of any matrix are non-negative real number numbers whereas eigenvalues can be complex, negative, or positive</a:t>
                </a:r>
              </a:p>
              <a:p>
                <a:pPr lvl="2"/>
                <a:r>
                  <a:rPr lang="en-IN" dirty="0"/>
                  <a:t>Rank of H is number of non-zero singular values</a:t>
                </a:r>
              </a:p>
            </p:txBody>
          </p:sp>
        </mc:Choice>
        <mc:Fallback xmlns="">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233671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AEDE-F5B5-8005-7FC1-5B27B9FE1422}"/>
              </a:ext>
            </a:extLst>
          </p:cNvPr>
          <p:cNvSpPr>
            <a:spLocks noGrp="1"/>
          </p:cNvSpPr>
          <p:nvPr>
            <p:ph type="title"/>
          </p:nvPr>
        </p:nvSpPr>
        <p:spPr/>
        <p:txBody>
          <a:bodyPr/>
          <a:lstStyle/>
          <a:p>
            <a:r>
              <a:rPr lang="en-IN" dirty="0"/>
              <a:t>SVD Relation to Eigenvalue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4C27D4-CEFD-381B-4AA8-4AA4DFB99739}"/>
                  </a:ext>
                </a:extLst>
              </p:cNvPr>
              <p:cNvSpPr>
                <a:spLocks noGrp="1"/>
              </p:cNvSpPr>
              <p:nvPr>
                <p:ph sz="quarter" idx="10"/>
              </p:nvPr>
            </p:nvSpPr>
            <p:spPr/>
            <p:txBody>
              <a:bodyPr/>
              <a:lstStyle/>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𝑉</m:t>
                    </m:r>
                    <m:d>
                      <m:dPr>
                        <m:begChr m:val="["/>
                        <m:endChr m:val="]"/>
                        <m:ctrlPr>
                          <a:rPr lang="en-IN" b="0" i="1" smtClean="0">
                            <a:latin typeface="Cambria Math" panose="02040503050406030204" pitchFamily="18" charset="0"/>
                          </a:rPr>
                        </m:ctrlPr>
                      </m:dPr>
                      <m:e>
                        <m:m>
                          <m:mPr>
                            <m:mcs>
                              <m:mc>
                                <m:mcPr>
                                  <m:count m:val="3"/>
                                  <m:mcJc m:val="center"/>
                                </m:mcPr>
                              </m:mc>
                            </m:mcs>
                            <m:ctrlPr>
                              <a:rPr lang="en-IN" b="0" i="1" smtClean="0">
                                <a:latin typeface="Cambria Math" panose="02040503050406030204" pitchFamily="18" charset="0"/>
                              </a:rPr>
                            </m:ctrlPr>
                          </m:mP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e>
                            <m:e>
                              <m:r>
                                <a:rPr lang="en-IN" b="0" i="1" smtClean="0">
                                  <a:latin typeface="Cambria Math" panose="02040503050406030204" pitchFamily="18" charset="0"/>
                                </a:rPr>
                                <m:t>⋯</m:t>
                              </m:r>
                            </m:e>
                            <m:e>
                              <m:r>
                                <a:rPr lang="en-IN" b="0" i="1" smtClean="0">
                                  <a:latin typeface="Cambria Math" panose="02040503050406030204" pitchFamily="18" charset="0"/>
                                </a:rPr>
                                <m:t>0</m:t>
                              </m:r>
                            </m:e>
                          </m:mr>
                          <m:mr>
                            <m:e>
                              <m:r>
                                <a:rPr lang="en-IN" b="0"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mr>
                          <m:mr>
                            <m:e>
                              <m:r>
                                <a:rPr lang="en-IN" b="0" i="1" smtClean="0">
                                  <a:latin typeface="Cambria Math" panose="02040503050406030204" pitchFamily="18" charset="0"/>
                                </a:rPr>
                                <m:t>0</m:t>
                              </m:r>
                            </m:e>
                            <m:e>
                              <m:r>
                                <a:rPr lang="en-IN" b="0" i="1" smtClean="0">
                                  <a:latin typeface="Cambria Math" panose="02040503050406030204" pitchFamily="18" charset="0"/>
                                </a:rPr>
                                <m:t>⋯</m:t>
                              </m:r>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e>
                          </m:mr>
                        </m:m>
                      </m:e>
                    </m:d>
                  </m:oMath>
                </a14:m>
                <a:endParaRPr lang="en-IN" dirty="0"/>
              </a:p>
              <a:p>
                <a:pPr lvl="1"/>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3</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oMath>
                </a14:m>
                <a:r>
                  <a:rPr lang="en-IN" dirty="0"/>
                  <a:t> are non-zero eigenvalues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oMath>
                </a14:m>
                <a:endParaRPr lang="en-IN" dirty="0"/>
              </a:p>
              <a:p>
                <a:pPr lvl="1"/>
                <a:r>
                  <a:rPr lang="en-IN" b="0" dirty="0"/>
                  <a:t>V contains eigen vectors</a:t>
                </a:r>
                <a:r>
                  <a:rPr lang="en-IN" dirty="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𝑡</m:t>
                        </m:r>
                      </m:sub>
                    </m:sSub>
                  </m:oMath>
                </a14:m>
                <a:r>
                  <a:rPr lang="en-IN" dirty="0"/>
                  <a:t>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𝐻</m:t>
                    </m:r>
                  </m:oMath>
                </a14:m>
                <a:endParaRPr lang="en-IN" dirty="0"/>
              </a:p>
              <a:p>
                <a:pPr lvl="1"/>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3</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0" i="1" smtClean="0">
                            <a:latin typeface="Cambria Math" panose="02040503050406030204" pitchFamily="18" charset="0"/>
                          </a:rPr>
                          <m:t>𝑡</m:t>
                        </m:r>
                      </m:sub>
                      <m:sup>
                        <m:r>
                          <a:rPr lang="en-IN" b="0" i="1" smtClean="0">
                            <a:latin typeface="Cambria Math" panose="02040503050406030204" pitchFamily="18" charset="0"/>
                          </a:rPr>
                          <m:t>2</m:t>
                        </m:r>
                      </m:sup>
                    </m:sSubSup>
                  </m:oMath>
                </a14:m>
                <a:r>
                  <a:rPr lang="en-IN" dirty="0"/>
                  <a:t> are non-zero eigenvalues of </a:t>
                </a:r>
                <a14:m>
                  <m:oMath xmlns:m="http://schemas.openxmlformats.org/officeDocument/2006/math">
                    <m:r>
                      <a:rPr lang="en-IN" b="0" i="1" smtClean="0">
                        <a:latin typeface="Cambria Math" panose="02040503050406030204" pitchFamily="18" charset="0"/>
                      </a:rPr>
                      <m:t>𝐻</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dirty="0"/>
              </a:p>
              <a:p>
                <a:pPr lvl="1"/>
                <a:r>
                  <a:rPr lang="en-IN" b="0" dirty="0"/>
                  <a:t>U contains eigen vectors</a:t>
                </a:r>
                <a:r>
                  <a:rPr lang="en-IN" dirty="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r>
                          <a:rPr lang="en-IN" b="0" i="1" smtClean="0">
                            <a:latin typeface="Cambria Math" panose="02040503050406030204" pitchFamily="18" charset="0"/>
                          </a:rPr>
                          <m:t> </m:t>
                        </m:r>
                      </m:e>
                      <m:sub>
                        <m:r>
                          <a:rPr lang="en-IN" b="0" i="1" smtClean="0">
                            <a:latin typeface="Cambria Math" panose="02040503050406030204" pitchFamily="18" charset="0"/>
                          </a:rPr>
                          <m:t>𝑡</m:t>
                        </m:r>
                      </m:sub>
                    </m:sSub>
                  </m:oMath>
                </a14:m>
                <a:r>
                  <a:rPr lang="en-IN" dirty="0"/>
                  <a:t> of </a:t>
                </a:r>
                <a14:m>
                  <m:oMath xmlns:m="http://schemas.openxmlformats.org/officeDocument/2006/math">
                    <m:r>
                      <a:rPr lang="en-IN" b="0" i="1" smtClean="0">
                        <a:latin typeface="Cambria Math" panose="02040503050406030204" pitchFamily="18" charset="0"/>
                      </a:rPr>
                      <m:t>𝐻</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oMath>
                </a14:m>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AC4C27D4-CEFD-381B-4AA8-4AA4DFB99739}"/>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26770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SVD Processing</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7131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Capacity of MIMO Wireless Systems</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117042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Alamouti Code</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10000"/>
          </a:bodyPr>
          <a:lstStyle/>
          <a:p>
            <a:r>
              <a:rPr lang="en-US" dirty="0"/>
              <a:t>The main idea behind Alamouti coding is to transmit the same data over multiple antennas in a way that maximizes diversity and protects against error – error protection coding</a:t>
            </a:r>
          </a:p>
          <a:p>
            <a:pPr lvl="1"/>
            <a:r>
              <a:rPr lang="en-US" dirty="0"/>
              <a:t>If one of the antennas experiences fading or interference, the data can still be recovered from the other antenna</a:t>
            </a:r>
          </a:p>
          <a:p>
            <a:r>
              <a:rPr lang="en-US" dirty="0"/>
              <a:t>This is achieved by transmitting the data in a space-time block code, where the data is transmitted over multiple time slots and multiple antennas improving the reliability and capacity of transmission</a:t>
            </a:r>
          </a:p>
          <a:p>
            <a:r>
              <a:rPr lang="en-US" dirty="0"/>
              <a:t>Particularly u</a:t>
            </a:r>
            <a:r>
              <a:rPr lang="en-US" b="0" i="0" dirty="0">
                <a:solidFill>
                  <a:srgbClr val="374151"/>
                </a:solidFill>
                <a:effectLst/>
                <a:latin typeface="Söhne"/>
              </a:rPr>
              <a:t>seful when the transmitted signal is subjected to fading due to multipath propagation</a:t>
            </a:r>
            <a:endParaRPr lang="en-IN" dirty="0"/>
          </a:p>
          <a:p>
            <a:r>
              <a:rPr lang="en-IN" dirty="0"/>
              <a:t>It is a 2x1 Orthogonal STBC – used for 2 transmit antennae and 1 receive antenna system (a 1x2 (</a:t>
            </a:r>
            <a:r>
              <a:rPr lang="en-IN" dirty="0" err="1"/>
              <a:t>rxt</a:t>
            </a:r>
            <a:r>
              <a:rPr lang="en-IN" dirty="0"/>
              <a:t>) diverse system – MISO system)</a:t>
            </a:r>
          </a:p>
          <a:p>
            <a:r>
              <a:rPr lang="en-IN" dirty="0"/>
              <a:t>It encodes two complex symbols onto two transmit antennae and transmits over two consecutive time slots providing diversity and improved SNR at the receiver</a:t>
            </a:r>
          </a:p>
          <a:p>
            <a:pPr lvl="1"/>
            <a:r>
              <a:rPr lang="en-US" dirty="0"/>
              <a:t>In the first time slot, the two complex symbols are transmitted on the two antennas</a:t>
            </a:r>
          </a:p>
          <a:p>
            <a:pPr lvl="1"/>
            <a:r>
              <a:rPr lang="en-US" dirty="0"/>
              <a:t>In the second time slot, the same two symbols are transmitted again, but with the conjugate of one symbol transmitted on the second antenna</a:t>
            </a:r>
          </a:p>
          <a:p>
            <a:r>
              <a:rPr lang="en-IN" dirty="0"/>
              <a:t>Achieves diversity order 2 without the knowledge of the channel state information (CSI)for beamforming (channel coefficients being sent by the receiver) at the transmitter</a:t>
            </a:r>
          </a:p>
          <a:p>
            <a:endParaRPr lang="en-IN" dirty="0"/>
          </a:p>
        </p:txBody>
      </p:sp>
    </p:spTree>
    <p:extLst>
      <p:ext uri="{BB962C8B-B14F-4D97-AF65-F5344CB8AC3E}">
        <p14:creationId xmlns:p14="http://schemas.microsoft.com/office/powerpoint/2010/main" val="37188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A733-D5BA-80B8-5541-59338E3A34C6}"/>
              </a:ext>
            </a:extLst>
          </p:cNvPr>
          <p:cNvSpPr>
            <a:spLocks noGrp="1"/>
          </p:cNvSpPr>
          <p:nvPr>
            <p:ph type="title"/>
          </p:nvPr>
        </p:nvSpPr>
        <p:spPr/>
        <p:txBody>
          <a:bodyPr/>
          <a:lstStyle/>
          <a:p>
            <a:r>
              <a:rPr lang="en-US" dirty="0"/>
              <a:t>Alamouti Code</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4240C8-ABFC-92D4-DD67-FBF91893A4A4}"/>
                  </a:ext>
                </a:extLst>
              </p:cNvPr>
              <p:cNvSpPr>
                <a:spLocks noGrp="1"/>
              </p:cNvSpPr>
              <p:nvPr>
                <p:ph sz="quarter" idx="10"/>
              </p:nvPr>
            </p:nvSpPr>
            <p:spPr/>
            <p:txBody>
              <a:bodyPr>
                <a:normAutofit fontScale="85000" lnSpcReduction="20000"/>
              </a:bodyPr>
              <a:lstStyle/>
              <a:p>
                <a:r>
                  <a:rPr lang="en-IN" dirty="0"/>
                  <a:t>MISO channel is represented by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h</m:t>
                            </m:r>
                          </m:e>
                        </m:acc>
                      </m:e>
                      <m:sup>
                        <m:r>
                          <a:rPr lang="en-IN" b="0" i="1" dirty="0" smtClean="0">
                            <a:latin typeface="Cambria Math" panose="02040503050406030204" pitchFamily="18" charset="0"/>
                          </a:rPr>
                          <m:t>𝑇</m:t>
                        </m:r>
                      </m:sup>
                    </m:sSup>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𝑐𝑜𝑒𝑓𝑓𝑖𝑐𝑖𝑒𝑛𝑡</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1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𝑟𝑒𝑐𝑒𝑖𝑣𝑒</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1</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𝑐h𝑎𝑛𝑛𝑒𝑙</m:t>
                    </m:r>
                    <m:r>
                      <a:rPr lang="en-IN" i="1">
                        <a:latin typeface="Cambria Math" panose="02040503050406030204" pitchFamily="18" charset="0"/>
                      </a:rPr>
                      <m:t> </m:t>
                    </m:r>
                    <m:r>
                      <a:rPr lang="en-IN" i="1">
                        <a:latin typeface="Cambria Math" panose="02040503050406030204" pitchFamily="18" charset="0"/>
                      </a:rPr>
                      <m:t>𝑐𝑜𝑒𝑓𝑓𝑖𝑐𝑖𝑒𝑛𝑡</m:t>
                    </m:r>
                    <m:r>
                      <a:rPr lang="en-IN" i="1">
                        <a:latin typeface="Cambria Math" panose="02040503050406030204" pitchFamily="18" charset="0"/>
                      </a:rPr>
                      <m:t> </m:t>
                    </m:r>
                    <m:r>
                      <a:rPr lang="en-IN" i="1">
                        <a:latin typeface="Cambria Math" panose="02040503050406030204" pitchFamily="18" charset="0"/>
                      </a:rPr>
                      <m:t>𝑏𝑒𝑡𝑤𝑒𝑒𝑛</m:t>
                    </m:r>
                    <m:r>
                      <a:rPr lang="en-IN" i="1">
                        <a:latin typeface="Cambria Math" panose="02040503050406030204" pitchFamily="18" charset="0"/>
                      </a:rPr>
                      <m:t> </m:t>
                    </m:r>
                    <m:r>
                      <a:rPr lang="en-IN" i="1">
                        <a:latin typeface="Cambria Math" panose="02040503050406030204" pitchFamily="18" charset="0"/>
                      </a:rPr>
                      <m:t>𝑡𝑟𝑎𝑛𝑠𝑚𝑖𝑡</m:t>
                    </m:r>
                    <m:r>
                      <a:rPr lang="en-IN" i="1">
                        <a:latin typeface="Cambria Math" panose="02040503050406030204" pitchFamily="18" charset="0"/>
                      </a:rPr>
                      <m:t> </m:t>
                    </m:r>
                    <m:r>
                      <a:rPr lang="en-IN" i="1">
                        <a:latin typeface="Cambria Math" panose="02040503050406030204" pitchFamily="18" charset="0"/>
                      </a:rPr>
                      <m:t>𝑎𝑛𝑡𝑒𝑛𝑛𝑎</m:t>
                    </m:r>
                    <m:r>
                      <a:rPr lang="en-IN" i="1">
                        <a:latin typeface="Cambria Math" panose="02040503050406030204" pitchFamily="18" charset="0"/>
                      </a:rPr>
                      <m:t> 2 </m:t>
                    </m:r>
                    <m:r>
                      <a:rPr lang="en-IN" i="1">
                        <a:latin typeface="Cambria Math" panose="02040503050406030204" pitchFamily="18" charset="0"/>
                      </a:rPr>
                      <m:t>𝑎𝑛𝑑</m:t>
                    </m:r>
                    <m:r>
                      <a:rPr lang="en-IN" i="1">
                        <a:latin typeface="Cambria Math" panose="02040503050406030204" pitchFamily="18" charset="0"/>
                      </a:rPr>
                      <m:t> </m:t>
                    </m:r>
                    <m:r>
                      <a:rPr lang="en-IN" i="1">
                        <a:latin typeface="Cambria Math" panose="02040503050406030204" pitchFamily="18" charset="0"/>
                      </a:rPr>
                      <m:t>𝑟𝑒𝑐𝑒𝑖𝑣𝑒</m:t>
                    </m:r>
                    <m:r>
                      <a:rPr lang="en-IN" i="1">
                        <a:latin typeface="Cambria Math" panose="02040503050406030204" pitchFamily="18" charset="0"/>
                      </a:rPr>
                      <m:t> </m:t>
                    </m:r>
                    <m:r>
                      <a:rPr lang="en-IN" i="1">
                        <a:latin typeface="Cambria Math" panose="02040503050406030204" pitchFamily="18" charset="0"/>
                      </a:rPr>
                      <m:t>𝑎𝑛𝑡𝑒𝑛𝑛𝑎</m:t>
                    </m:r>
                    <m:r>
                      <a:rPr lang="en-IN" i="1">
                        <a:latin typeface="Cambria Math" panose="02040503050406030204" pitchFamily="18" charset="0"/>
                      </a:rPr>
                      <m:t> 1</m:t>
                    </m:r>
                  </m:oMath>
                </a14:m>
                <a:endParaRPr lang="en-IN" dirty="0"/>
              </a:p>
              <a:p>
                <a:r>
                  <a:rPr lang="en-IN" dirty="0"/>
                  <a:t>The first transmit vector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1</m:t>
                        </m:r>
                      </m:sub>
                    </m:sSub>
                  </m:oMath>
                </a14:m>
                <a:r>
                  <a:rPr lang="en-IN" dirty="0"/>
                  <a:t> is </a:t>
                </a:r>
                <a14:m>
                  <m:oMath xmlns:m="http://schemas.openxmlformats.org/officeDocument/2006/math">
                    <m:d>
                      <m:dPr>
                        <m:begChr m:val="["/>
                        <m:endChr m:val="]"/>
                        <m:ctrlPr>
                          <a:rPr lang="en-IN"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1</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2</m:t>
                    </m:r>
                  </m:oMath>
                </a14:m>
                <a:endParaRPr lang="en-IN" b="0" dirty="0"/>
              </a:p>
              <a:p>
                <a:r>
                  <a:rPr lang="en-IN" dirty="0"/>
                  <a:t>The second transmit vector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2</m:t>
                        </m:r>
                      </m:sub>
                    </m:sSub>
                  </m:oMath>
                </a14:m>
                <a:r>
                  <a:rPr lang="en-IN" dirty="0"/>
                  <a:t> is </a:t>
                </a:r>
                <a14:m>
                  <m:oMath xmlns:m="http://schemas.openxmlformats.org/officeDocument/2006/math">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m:t>
                                </m:r>
                                <m:r>
                                  <a:rPr lang="en-IN" i="1">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sSubSup>
                              <m:sSubSupPr>
                                <m:ctrlPr>
                                  <a:rPr lang="en-IN" b="0" i="1" smtClean="0">
                                    <a:latin typeface="Cambria Math" panose="02040503050406030204" pitchFamily="18" charset="0"/>
                                  </a:rPr>
                                </m:ctrlPr>
                              </m:sSubSupPr>
                              <m:e>
                                <m:r>
                                  <a:rPr lang="en-IN" i="1">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eqArr>
                      </m:e>
                    </m:d>
                  </m:oMath>
                </a14:m>
                <a:endParaRPr lang="en-IN" dirty="0"/>
              </a:p>
              <a:p>
                <a:r>
                  <a:rPr lang="en-IN" dirty="0"/>
                  <a:t>Hence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r>
                          <a:rPr lang="en-IN" b="0" i="1" smtClean="0">
                            <a:latin typeface="Cambria Math" panose="02040503050406030204" pitchFamily="18" charset="0"/>
                          </a:rPr>
                          <m:t>1 </m:t>
                        </m:r>
                        <m:r>
                          <a:rPr lang="en-IN" b="0" i="1" smtClean="0">
                            <a:latin typeface="Cambria Math" panose="02040503050406030204" pitchFamily="18" charset="0"/>
                          </a:rPr>
                          <m:t>h</m:t>
                        </m:r>
                        <m:r>
                          <a:rPr lang="en-IN" b="0" i="1" smtClean="0">
                            <a:latin typeface="Cambria Math" panose="02040503050406030204" pitchFamily="18" charset="0"/>
                          </a:rPr>
                          <m:t>2</m:t>
                        </m:r>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e>
                        </m:eqAr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2</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m:t>
                                </m:r>
                                <m:r>
                                  <a:rPr lang="en-IN" i="1">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sSubSup>
                              <m:sSubSupPr>
                                <m:ctrlPr>
                                  <a:rPr lang="en-IN" b="0" i="1" smtClean="0">
                                    <a:latin typeface="Cambria Math" panose="02040503050406030204" pitchFamily="18" charset="0"/>
                                  </a:rPr>
                                </m:ctrlPr>
                              </m:sSubSupPr>
                              <m:e>
                                <m:r>
                                  <a:rPr lang="en-IN" i="1">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eqAr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𝑥</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 </m:t>
                            </m:r>
                          </m:sup>
                        </m:sSubSup>
                      </m:e>
                    </m:d>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e>
                        </m:eqAr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 </m:t>
                        </m:r>
                      </m:sup>
                    </m:sSubSup>
                  </m:oMath>
                </a14:m>
                <a:endParaRPr lang="en-IN" i="1" dirty="0"/>
              </a:p>
              <a:p>
                <a14:m>
                  <m:oMath xmlns:m="http://schemas.openxmlformats.org/officeDocument/2006/math">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oMath>
                </a14:m>
                <a:endParaRPr lang="en-IN" b="0" i="1" dirty="0"/>
              </a:p>
              <a:p>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d>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oMath>
                </a14:m>
                <a:endParaRPr lang="en-IN" i="1" dirty="0"/>
              </a:p>
              <a:p>
                <a:r>
                  <a:rPr lang="en-IN" dirty="0"/>
                  <a:t>Hence output system of equations</a:t>
                </a:r>
              </a:p>
              <a:p>
                <a:pPr lvl="1"/>
                <a14:m>
                  <m:oMath xmlns:m="http://schemas.openxmlformats.org/officeDocument/2006/math">
                    <m:d>
                      <m:dPr>
                        <m:begChr m:val="["/>
                        <m:endChr m:val="]"/>
                        <m:ctrlPr>
                          <a:rPr lang="en-IN"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h</m:t>
                                  </m:r>
                                </m:e>
                                <m:sub>
                                  <m:r>
                                    <m:rPr>
                                      <m:brk m:alnAt="7"/>
                                    </m:rP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mr>
                        </m:m>
                      </m:e>
                    </m:d>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oMath>
                </a14:m>
                <a:endParaRPr lang="en-IN" dirty="0"/>
              </a:p>
            </p:txBody>
          </p:sp>
        </mc:Choice>
        <mc:Fallback>
          <p:sp>
            <p:nvSpPr>
              <p:cNvPr id="3" name="Content Placeholder 2">
                <a:extLst>
                  <a:ext uri="{FF2B5EF4-FFF2-40B4-BE49-F238E27FC236}">
                    <a16:creationId xmlns:a16="http://schemas.microsoft.com/office/drawing/2014/main" id="{794240C8-ABFC-92D4-DD67-FBF91893A4A4}"/>
                  </a:ext>
                </a:extLst>
              </p:cNvPr>
              <p:cNvSpPr>
                <a:spLocks noGrp="1" noRot="1" noChangeAspect="1" noMove="1" noResize="1" noEditPoints="1" noAdjustHandles="1" noChangeArrowheads="1" noChangeShapeType="1" noTextEdit="1"/>
              </p:cNvSpPr>
              <p:nvPr>
                <p:ph sz="quarter" idx="10"/>
              </p:nvPr>
            </p:nvSpPr>
            <p:spPr>
              <a:blipFill>
                <a:blip r:embed="rId2"/>
                <a:stretch>
                  <a:fillRect t="-1331"/>
                </a:stretch>
              </a:blipFill>
            </p:spPr>
            <p:txBody>
              <a:bodyPr/>
              <a:lstStyle/>
              <a:p>
                <a:r>
                  <a:rPr lang="en-IN">
                    <a:noFill/>
                  </a:rPr>
                  <a:t> </a:t>
                </a:r>
              </a:p>
            </p:txBody>
          </p:sp>
        </mc:Fallback>
      </mc:AlternateContent>
    </p:spTree>
    <p:extLst>
      <p:ext uri="{BB962C8B-B14F-4D97-AF65-F5344CB8AC3E}">
        <p14:creationId xmlns:p14="http://schemas.microsoft.com/office/powerpoint/2010/main" val="164302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AC6A-D190-278B-ECE3-4133AD200CC6}"/>
              </a:ext>
            </a:extLst>
          </p:cNvPr>
          <p:cNvSpPr>
            <a:spLocks noGrp="1"/>
          </p:cNvSpPr>
          <p:nvPr>
            <p:ph type="title"/>
          </p:nvPr>
        </p:nvSpPr>
        <p:spPr/>
        <p:txBody>
          <a:bodyPr/>
          <a:lstStyle/>
          <a:p>
            <a:r>
              <a:rPr lang="en-IN" dirty="0"/>
              <a:t>Alamouti Code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184CDA-448E-9637-15CA-8EF2EDB0E01E}"/>
                  </a:ext>
                </a:extLst>
              </p:cNvPr>
              <p:cNvSpPr>
                <a:spLocks noGrp="1"/>
              </p:cNvSpPr>
              <p:nvPr>
                <p:ph sz="quarter" idx="10"/>
              </p:nvPr>
            </p:nvSpPr>
            <p:spPr/>
            <p:txBody>
              <a:bodyPr>
                <a:normAutofit/>
              </a:bodyPr>
              <a:lstStyle/>
              <a:p>
                <a14:m>
                  <m:oMath xmlns:m="http://schemas.openxmlformats.org/officeDocument/2006/math">
                    <m:d>
                      <m:dPr>
                        <m:begChr m:val="["/>
                        <m:endChr m:val="]"/>
                        <m:ctrlPr>
                          <a:rPr lang="en-IN"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h</m:t>
                                  </m:r>
                                </m:e>
                                <m:sub>
                                  <m:r>
                                    <m:rPr>
                                      <m:brk m:alnAt="7"/>
                                    </m:rP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e>
                          </m:mr>
                        </m:m>
                      </m:e>
                    </m:d>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eqAr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𝑛</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oMath>
                </a14:m>
                <a:endParaRPr lang="en-IN" dirty="0"/>
              </a:p>
              <a:p>
                <a:r>
                  <a:rPr lang="en-IN" dirty="0"/>
                  <a:t>Columns of channel matrix of Alamouti system are orthogonal vectors</a:t>
                </a:r>
              </a:p>
              <a:p>
                <a:r>
                  <a:rPr lang="en-IN" dirty="0"/>
                  <a:t>Hence Alamouti code is known as Orthogonal Space-time Block Code – OSTBC</a:t>
                </a:r>
              </a:p>
              <a:p>
                <a:r>
                  <a:rPr lang="en-IN" dirty="0"/>
                  <a:t>Can be extended to arbitrary number of receive antennae</a:t>
                </a:r>
              </a:p>
              <a:p>
                <a:r>
                  <a:rPr lang="en-IN" dirty="0"/>
                  <a:t>Since the matrix is orthogonal, decoding can be simply performed by multiplying by inverse</a:t>
                </a:r>
              </a:p>
              <a:p>
                <a:r>
                  <a:rPr lang="en-IN" b="0" dirty="0"/>
                  <a:t>Inverse of Alamouti Matrix - </a:t>
                </a:r>
                <a14:m>
                  <m:oMath xmlns:m="http://schemas.openxmlformats.org/officeDocument/2006/math">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H</m:t>
                        </m:r>
                      </m:e>
                      <m:sup>
                        <m:r>
                          <a:rPr lang="en-IN" b="0" i="0" smtClean="0">
                            <a:latin typeface="Cambria Math" panose="02040503050406030204" pitchFamily="18" charset="0"/>
                          </a:rPr>
                          <m:t>−1</m:t>
                        </m:r>
                      </m:sup>
                    </m:sSup>
                    <m:r>
                      <a:rPr lang="en-IN" b="0" i="0"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e>
                            </m:d>
                          </m:e>
                          <m:sup>
                            <m:r>
                              <a:rPr lang="en-IN" b="0" i="1" smtClean="0">
                                <a:latin typeface="Cambria Math" panose="02040503050406030204" pitchFamily="18" charset="0"/>
                              </a:rPr>
                              <m:t>2</m:t>
                            </m:r>
                          </m:sup>
                        </m:sSup>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0" smtClean="0">
                                    <a:latin typeface="Cambria Math" panose="02040503050406030204" pitchFamily="18" charset="0"/>
                                  </a:rPr>
                                  <m:t>|</m:t>
                                </m:r>
                                <m:r>
                                  <m:rPr>
                                    <m:sty m:val="p"/>
                                  </m:rPr>
                                  <a:rPr lang="en-IN" b="0" i="0" smtClean="0">
                                    <a:latin typeface="Cambria Math" panose="02040503050406030204" pitchFamily="18" charset="0"/>
                                  </a:rPr>
                                  <m:t>h</m:t>
                                </m:r>
                                <m:r>
                                  <a:rPr lang="en-IN" b="0" i="0" smtClean="0">
                                    <a:latin typeface="Cambria Math" panose="02040503050406030204" pitchFamily="18" charset="0"/>
                                  </a:rPr>
                                  <m:t>|</m:t>
                                </m:r>
                              </m:e>
                            </m:d>
                          </m:e>
                          <m:sup>
                            <m:r>
                              <a:rPr lang="en-IN" b="0" i="0" smtClean="0">
                                <a:latin typeface="Cambria Math" panose="02040503050406030204" pitchFamily="18" charset="0"/>
                              </a:rPr>
                              <m:t>2</m:t>
                            </m:r>
                          </m:sup>
                        </m:sSup>
                      </m:den>
                    </m:f>
                  </m:oMath>
                </a14:m>
                <a:r>
                  <a:rPr lang="en-IN" dirty="0"/>
                  <a:t> </a:t>
                </a:r>
                <a14:m>
                  <m:oMath xmlns:m="http://schemas.openxmlformats.org/officeDocument/2006/math">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sSubSup>
                                <m:sSubSupPr>
                                  <m:ctrlPr>
                                    <a:rPr lang="en-IN" b="0" i="1" smtClean="0">
                                      <a:latin typeface="Cambria Math" panose="02040503050406030204" pitchFamily="18" charset="0"/>
                                    </a:rPr>
                                  </m:ctrlPr>
                                </m:sSubSupPr>
                                <m:e>
                                  <m:r>
                                    <m:rPr>
                                      <m:brk m:alnAt="7"/>
                                    </m:rPr>
                                    <a:rPr lang="en-IN" i="1">
                                      <a:latin typeface="Cambria Math" panose="02040503050406030204" pitchFamily="18" charset="0"/>
                                    </a:rPr>
                                    <m:t>h</m:t>
                                  </m:r>
                                </m:e>
                                <m:sub>
                                  <m:r>
                                    <m:rPr>
                                      <m:brk m:alnAt="7"/>
                                    </m:rPr>
                                    <a:rPr lang="en-IN" i="1">
                                      <a:latin typeface="Cambria Math" panose="02040503050406030204" pitchFamily="18" charset="0"/>
                                    </a:rPr>
                                    <m:t>1</m:t>
                                  </m:r>
                                </m:sub>
                                <m:sup>
                                  <m:r>
                                    <a:rPr lang="en-IN" b="0" i="1" smtClean="0">
                                      <a:latin typeface="Cambria Math" panose="02040503050406030204" pitchFamily="18" charset="0"/>
                                    </a:rPr>
                                    <m:t>∗</m:t>
                                  </m:r>
                                </m:sup>
                              </m:sSubSup>
                            </m:e>
                            <m:e>
                              <m:sSub>
                                <m:sSubPr>
                                  <m:ctrlPr>
                                    <a:rPr lang="en-IN" i="1">
                                      <a:latin typeface="Cambria Math" panose="02040503050406030204" pitchFamily="18" charset="0"/>
                                    </a:rPr>
                                  </m:ctrlPr>
                                </m:sSubPr>
                                <m:e>
                                  <m:r>
                                    <a:rPr lang="en-IN" i="1">
                                      <a:latin typeface="Cambria Math" panose="02040503050406030204" pitchFamily="18" charset="0"/>
                                    </a:rPr>
                                    <m:t>h</m:t>
                                  </m:r>
                                </m:e>
                                <m:sub>
                                  <m:r>
                                    <a:rPr lang="en-IN" i="1">
                                      <a:latin typeface="Cambria Math" panose="02040503050406030204" pitchFamily="18" charset="0"/>
                                    </a:rPr>
                                    <m:t>2</m:t>
                                  </m:r>
                                </m:sub>
                              </m:sSub>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h</m:t>
                                  </m:r>
                                </m:e>
                                <m:sub>
                                  <m:r>
                                    <a:rPr lang="en-IN" i="1">
                                      <a:latin typeface="Cambria Math" panose="02040503050406030204" pitchFamily="18" charset="0"/>
                                    </a:rPr>
                                    <m:t>1</m:t>
                                  </m:r>
                                </m:sub>
                                <m:sup>
                                  <m:r>
                                    <a:rPr lang="en-IN" b="0" i="1" smtClean="0">
                                      <a:latin typeface="Cambria Math" panose="02040503050406030204" pitchFamily="18" charset="0"/>
                                    </a:rPr>
                                    <m:t> </m:t>
                                  </m:r>
                                </m:sup>
                              </m:sSubSup>
                            </m:e>
                          </m:mr>
                        </m:m>
                      </m:e>
                    </m:d>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oMath>
                </a14:m>
                <a:endParaRPr lang="en-IN" dirty="0"/>
              </a:p>
              <a:p>
                <a:r>
                  <a:rPr lang="en-IN" dirty="0"/>
                  <a:t>Decoder o/p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−1</m:t>
                        </m:r>
                      </m:sup>
                    </m:sSup>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𝑦</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e>
                        </m:eqArr>
                      </m:e>
                    </m:d>
                  </m:oMath>
                </a14:m>
                <a:endParaRPr lang="en-IN" dirty="0"/>
              </a:p>
              <a:p>
                <a:r>
                  <a:rPr lang="en-IN" dirty="0"/>
                  <a:t>Alamouti code transmits two symbols per two time instants with a net of one symbol per a time instant i.e. </a:t>
                </a:r>
                <a:r>
                  <a:rPr lang="en-IN" i="1" dirty="0"/>
                  <a:t>R=1</a:t>
                </a:r>
                <a:r>
                  <a:rPr lang="en-IN" dirty="0"/>
                  <a:t> – such a code is termed a </a:t>
                </a:r>
                <a:r>
                  <a:rPr lang="en-IN" i="1" dirty="0"/>
                  <a:t>full rate code</a:t>
                </a:r>
                <a:endParaRPr lang="en-IN" dirty="0"/>
              </a:p>
              <a:p>
                <a:pPr lvl="1"/>
                <a:endParaRPr lang="en-IN" dirty="0"/>
              </a:p>
            </p:txBody>
          </p:sp>
        </mc:Choice>
        <mc:Fallback>
          <p:sp>
            <p:nvSpPr>
              <p:cNvPr id="3" name="Content Placeholder 2">
                <a:extLst>
                  <a:ext uri="{FF2B5EF4-FFF2-40B4-BE49-F238E27FC236}">
                    <a16:creationId xmlns:a16="http://schemas.microsoft.com/office/drawing/2014/main" id="{3E184CDA-448E-9637-15CA-8EF2EDB0E01E}"/>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30200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AD55-9D56-DD60-EC92-3CC8CFA94117}"/>
              </a:ext>
            </a:extLst>
          </p:cNvPr>
          <p:cNvSpPr>
            <a:spLocks noGrp="1"/>
          </p:cNvSpPr>
          <p:nvPr>
            <p:ph type="title"/>
          </p:nvPr>
        </p:nvSpPr>
        <p:spPr/>
        <p:txBody>
          <a:bodyPr/>
          <a:lstStyle/>
          <a:p>
            <a:r>
              <a:rPr lang="en-IN" dirty="0"/>
              <a:t>Energy Spectral Density and Autocorrelation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83A955-515D-0F48-57DD-23A09753F1DF}"/>
                  </a:ext>
                </a:extLst>
              </p:cNvPr>
              <p:cNvSpPr>
                <a:spLocks noGrp="1"/>
              </p:cNvSpPr>
              <p:nvPr>
                <p:ph sz="quarter" idx="10"/>
              </p:nvPr>
            </p:nvSpPr>
            <p:spPr/>
            <p:txBody>
              <a:bodyPr/>
              <a:lstStyle/>
              <a:p>
                <a:r>
                  <a:rPr lang="en-GB" dirty="0"/>
                  <a:t>Energy Spectral Density or Energy Density or Energy Density Spectrum - ψ(ω)</a:t>
                </a:r>
              </a:p>
              <a:p>
                <a:pPr lvl="1"/>
                <a:r>
                  <a:rPr lang="en-GB" dirty="0"/>
                  <a:t>Distribution of energy of a signal in the frequency domain</a:t>
                </a:r>
              </a:p>
              <a:p>
                <a:pPr lvl="1"/>
                <a14:m>
                  <m:oMath xmlns:m="http://schemas.openxmlformats.org/officeDocument/2006/math">
                    <m:r>
                      <a:rPr lang="en-GB" i="1" smtClean="0">
                        <a:latin typeface="Cambria Math" panose="02040503050406030204" pitchFamily="18" charset="0"/>
                        <a:ea typeface="Cambria Math" panose="02040503050406030204" pitchFamily="18" charset="0"/>
                      </a:rPr>
                      <m:t>𝜓</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e>
                        </m:d>
                      </m:e>
                      <m:sup>
                        <m:r>
                          <a:rPr lang="en-IN" b="0" i="1" smtClean="0">
                            <a:latin typeface="Cambria Math" panose="02040503050406030204" pitchFamily="18" charset="0"/>
                            <a:ea typeface="Cambria Math" panose="02040503050406030204" pitchFamily="18" charset="0"/>
                          </a:rPr>
                          <m:t>2</m:t>
                        </m:r>
                      </m:sup>
                    </m:sSup>
                  </m:oMath>
                </a14:m>
                <a:endParaRPr lang="en-GB" dirty="0"/>
              </a:p>
              <a:p>
                <a:r>
                  <a:rPr lang="en-GB" dirty="0"/>
                  <a:t>Autocorrelation</a:t>
                </a:r>
              </a:p>
              <a:p>
                <a:pPr lvl="1"/>
                <a:r>
                  <a:rPr lang="en-GB" dirty="0"/>
                  <a:t>Gives the measure of similarity between a signal and its time delayed version</a:t>
                </a:r>
              </a:p>
              <a:p>
                <a:pPr lvl="1"/>
                <a:r>
                  <a:rPr lang="en-GB" dirty="0"/>
                  <a:t>The autocorrelation function of an energy signal x(t) is given by</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m:t>
                    </m:r>
                    <m:nary>
                      <m:naryPr>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sub>
                      <m:sup>
                        <m:r>
                          <a:rPr lang="en-IN" b="0" i="1" smtClean="0">
                            <a:latin typeface="Cambria Math" panose="02040503050406030204" pitchFamily="18" charset="0"/>
                            <a:ea typeface="Cambria Math" panose="02040503050406030204" pitchFamily="18" charset="0"/>
                          </a:rPr>
                          <m:t>∞</m:t>
                        </m:r>
                      </m:sup>
                      <m:e>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𝑥</m:t>
                            </m:r>
                          </m:e>
                          <m:sup>
                            <m:r>
                              <a:rPr lang="en-IN" b="0" i="1" smtClean="0">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𝜏</m:t>
                            </m:r>
                          </m:e>
                        </m:d>
                        <m:r>
                          <a:rPr lang="en-IN" b="0" i="1" smtClean="0">
                            <a:latin typeface="Cambria Math" panose="02040503050406030204" pitchFamily="18" charset="0"/>
                            <a:ea typeface="Cambria Math" panose="02040503050406030204" pitchFamily="18" charset="0"/>
                          </a:rPr>
                          <m:t>𝑑𝑡</m:t>
                        </m:r>
                      </m:e>
                    </m:nary>
                  </m:oMath>
                </a14:m>
                <a:endParaRPr lang="en-IN" b="0" dirty="0">
                  <a:ea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𝜏</m:t>
                    </m:r>
                  </m:oMath>
                </a14:m>
                <a:r>
                  <a:rPr lang="en-GB" dirty="0"/>
                  <a:t> is called the delayed parameter</a:t>
                </a:r>
              </a:p>
              <a:p>
                <a:r>
                  <a:rPr lang="en-GB" dirty="0"/>
                  <a:t>Relationship between ESD and autocorrelation</a:t>
                </a:r>
              </a:p>
              <a:p>
                <a:pPr lvl="1"/>
                <a:r>
                  <a:rPr lang="en-GB" dirty="0"/>
                  <a:t>The autocorrelation function </a:t>
                </a:r>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𝜏</m:t>
                        </m:r>
                      </m:e>
                    </m:d>
                  </m:oMath>
                </a14:m>
                <a:r>
                  <a:rPr lang="en-GB" dirty="0"/>
                  <a:t> and the energy spectral density (ESD) function ψ(ω) form a Fourier transform pair</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groupChr>
                      <m:groupChrPr>
                        <m:chr m:val="↔"/>
                        <m:vertJc m:val="bot"/>
                        <m:ctrlPr>
                          <a:rPr lang="en-IN" b="0" i="1" smtClean="0">
                            <a:latin typeface="Cambria Math" panose="02040503050406030204" pitchFamily="18" charset="0"/>
                            <a:ea typeface="Cambria Math" panose="02040503050406030204" pitchFamily="18" charset="0"/>
                          </a:rPr>
                        </m:ctrlPr>
                      </m:groupChrPr>
                      <m:e>
                        <m:r>
                          <m:rPr>
                            <m:brk m:alnAt="2"/>
                          </m:rPr>
                          <a:rPr lang="en-IN" b="0" i="1" smtClean="0">
                            <a:latin typeface="Cambria Math" panose="02040503050406030204" pitchFamily="18" charset="0"/>
                            <a:ea typeface="Cambria Math" panose="02040503050406030204" pitchFamily="18" charset="0"/>
                          </a:rPr>
                          <m:t>𝐹</m:t>
                        </m:r>
                        <m:r>
                          <a:rPr lang="en-IN" b="0" i="1" smtClean="0">
                            <a:latin typeface="Cambria Math" panose="02040503050406030204" pitchFamily="18" charset="0"/>
                            <a:ea typeface="Cambria Math" panose="02040503050406030204" pitchFamily="18" charset="0"/>
                          </a:rPr>
                          <m:t>𝑇</m:t>
                        </m:r>
                      </m:e>
                    </m:groupChr>
                    <m:r>
                      <a:rPr lang="en-IN" b="0" i="1" smtClean="0">
                        <a:latin typeface="Cambria Math" panose="02040503050406030204" pitchFamily="18" charset="0"/>
                        <a:ea typeface="Cambria Math" panose="02040503050406030204" pitchFamily="18" charset="0"/>
                      </a:rPr>
                      <m:t>𝜓</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oMath>
                </a14:m>
                <a:endParaRPr lang="en-GB" dirty="0"/>
              </a:p>
            </p:txBody>
          </p:sp>
        </mc:Choice>
        <mc:Fallback xmlns="">
          <p:sp>
            <p:nvSpPr>
              <p:cNvPr id="3" name="Content Placeholder 2">
                <a:extLst>
                  <a:ext uri="{FF2B5EF4-FFF2-40B4-BE49-F238E27FC236}">
                    <a16:creationId xmlns:a16="http://schemas.microsoft.com/office/drawing/2014/main" id="{AF83A955-515D-0F48-57DD-23A09753F1DF}"/>
                  </a:ext>
                </a:extLst>
              </p:cNvPr>
              <p:cNvSpPr>
                <a:spLocks noGrp="1" noRot="1" noChangeAspect="1" noMove="1" noResize="1" noEditPoints="1" noAdjustHandles="1" noChangeArrowheads="1" noChangeShapeType="1" noTextEdit="1"/>
              </p:cNvSpPr>
              <p:nvPr>
                <p:ph sz="quarter" idx="10"/>
              </p:nvPr>
            </p:nvSpPr>
            <p:spPr>
              <a:blipFill>
                <a:blip r:embed="rId2"/>
                <a:stretch>
                  <a:fillRect t="-819" r="-965"/>
                </a:stretch>
              </a:blipFill>
            </p:spPr>
            <p:txBody>
              <a:bodyPr/>
              <a:lstStyle/>
              <a:p>
                <a:r>
                  <a:rPr lang="en-IN">
                    <a:noFill/>
                  </a:rPr>
                  <a:t> </a:t>
                </a:r>
              </a:p>
            </p:txBody>
          </p:sp>
        </mc:Fallback>
      </mc:AlternateContent>
    </p:spTree>
    <p:extLst>
      <p:ext uri="{BB962C8B-B14F-4D97-AF65-F5344CB8AC3E}">
        <p14:creationId xmlns:p14="http://schemas.microsoft.com/office/powerpoint/2010/main" val="226917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SNR and BER of Alamouti Code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SNR</a:t>
                </a:r>
              </a:p>
              <a:p>
                <a:pPr lvl="1"/>
                <a:r>
                  <a:rPr lang="en-IN" dirty="0"/>
                  <a:t>The available power P at the transmitter is split equally across two transmit streams/antennae</a:t>
                </a:r>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2</m:t>
                        </m:r>
                      </m:den>
                    </m:f>
                  </m:oMath>
                </a14:m>
                <a:endParaRPr lang="en-IN" dirty="0"/>
              </a:p>
              <a:p>
                <a:pPr lvl="1"/>
                <a:r>
                  <a:rPr lang="en-IN" b="0" dirty="0"/>
                  <a:t>Channel output SNR of each stream is - </a:t>
                </a:r>
                <a14:m>
                  <m:oMath xmlns:m="http://schemas.openxmlformats.org/officeDocument/2006/math">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0</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r>
                              <a:rPr lang="en-IN" b="0" i="1" smtClean="0">
                                <a:latin typeface="Cambria Math" panose="02040503050406030204" pitchFamily="18" charset="0"/>
                              </a:rPr>
                              <m:t>2</m:t>
                            </m:r>
                          </m:den>
                        </m:f>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pPr lvl="1"/>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𝑡𝑥</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2</m:t>
                                    </m:r>
                                  </m:sub>
                                </m:sSub>
                              </m:e>
                            </m:d>
                          </m:e>
                          <m:sup>
                            <m:r>
                              <a:rPr lang="en-IN" b="0" i="1" smtClean="0">
                                <a:latin typeface="Cambria Math" panose="02040503050406030204" pitchFamily="18" charset="0"/>
                              </a:rPr>
                              <m:t>2</m:t>
                            </m:r>
                          </m:sup>
                        </m:sSup>
                      </m:e>
                    </m:d>
                    <m:r>
                      <a:rPr lang="en-IN" b="0" i="1" smtClean="0">
                        <a:latin typeface="Cambria Math" panose="02040503050406030204" pitchFamily="18" charset="0"/>
                      </a:rPr>
                      <m:t>×</m:t>
                    </m:r>
                    <m:r>
                      <a:rPr lang="en-IN" b="0" i="1" smtClean="0">
                        <a:latin typeface="Cambria Math" panose="02040503050406030204" pitchFamily="18" charset="0"/>
                      </a:rPr>
                      <m:t>𝑆𝑁</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𝑡𝑥</m:t>
                        </m:r>
                      </m:sub>
                    </m:sSub>
                  </m:oMath>
                </a14:m>
                <a:endParaRPr lang="en-IN" dirty="0"/>
              </a:p>
              <a:p>
                <a:pPr lvl="2"/>
                <a:r>
                  <a:rPr lang="en-IN" dirty="0"/>
                  <a:t>Where for BPSK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r>
                  <a:rPr lang="en-IN" dirty="0"/>
                  <a:t> and QPSK </a:t>
                </a:r>
                <a14:m>
                  <m:oMath xmlns:m="http://schemas.openxmlformats.org/officeDocument/2006/math">
                    <m:r>
                      <a:rPr lang="en-IN" b="0" i="1" smtClean="0">
                        <a:latin typeface="Cambria Math" panose="02040503050406030204" pitchFamily="18" charset="0"/>
                      </a:rPr>
                      <m:t>𝑆𝑁𝑅</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r>
                          <a:rPr lang="en-IN" b="0" i="1" smtClean="0">
                            <a:latin typeface="Cambria Math" panose="02040503050406030204" pitchFamily="18" charset="0"/>
                          </a:rPr>
                          <m:t>𝑃</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den>
                    </m:f>
                  </m:oMath>
                </a14:m>
                <a:endParaRPr lang="en-IN" dirty="0"/>
              </a:p>
              <a:p>
                <a:pPr lvl="1"/>
                <a:r>
                  <a:rPr lang="en-IN" dirty="0"/>
                  <a:t>Alternatively, </a:t>
                </a:r>
                <a14:m>
                  <m:oMath xmlns:m="http://schemas.openxmlformats.org/officeDocument/2006/math">
                    <m:sSub>
                      <m:sSubPr>
                        <m:ctrlPr>
                          <a:rPr lang="en-IN" b="0" i="0" smtClean="0">
                            <a:latin typeface="Cambria Math" panose="02040503050406030204" pitchFamily="18" charset="0"/>
                          </a:rPr>
                        </m:ctrlPr>
                      </m:sSubPr>
                      <m:e>
                        <m:r>
                          <m:rPr>
                            <m:sty m:val="p"/>
                          </m:rPr>
                          <a:rPr lang="en-IN" b="0" i="0" smtClean="0">
                            <a:latin typeface="Cambria Math" panose="02040503050406030204" pitchFamily="18" charset="0"/>
                          </a:rPr>
                          <m:t>SNR</m:t>
                        </m:r>
                      </m:e>
                      <m:sub>
                        <m:r>
                          <a:rPr lang="en-IN" b="0" i="0" smtClean="0">
                            <a:latin typeface="Cambria Math" panose="02040503050406030204" pitchFamily="18" charset="0"/>
                          </a:rPr>
                          <m:t>0</m:t>
                        </m:r>
                      </m:sub>
                    </m:sSub>
                    <m:r>
                      <a:rPr lang="en-IN" b="0" i="0"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e>
                                </m:d>
                              </m:e>
                            </m:d>
                          </m:e>
                          <m:sup>
                            <m:r>
                              <a:rPr lang="en-IN" b="0" i="1" smtClean="0">
                                <a:latin typeface="Cambria Math" panose="02040503050406030204" pitchFamily="18" charset="0"/>
                              </a:rPr>
                              <m:t>2</m:t>
                            </m:r>
                          </m:sup>
                        </m:sSup>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den>
                    </m:f>
                    <m:r>
                      <a:rPr lang="en-IN" b="0" i="1" smtClean="0">
                        <a:latin typeface="Cambria Math" panose="02040503050406030204" pitchFamily="18" charset="0"/>
                      </a:rPr>
                      <m:t>𝑃</m:t>
                    </m:r>
                  </m:oMath>
                </a14:m>
                <a:endParaRPr lang="en-IN" dirty="0"/>
              </a:p>
              <a:p>
                <a:r>
                  <a:rPr lang="en-IN" dirty="0"/>
                  <a:t>BER</a:t>
                </a:r>
              </a:p>
              <a:p>
                <a:pPr lvl="1"/>
                <a:r>
                  <a:rPr lang="en-IN" dirty="0"/>
                  <a:t>The output BER of Alamouti Scheme for BPSK and QPSK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3</m:t>
                        </m:r>
                      </m:num>
                      <m:den>
                        <m:r>
                          <a:rPr lang="en-IN" b="0" i="1" smtClean="0">
                            <a:latin typeface="Cambria Math" panose="02040503050406030204" pitchFamily="18" charset="0"/>
                          </a:rPr>
                          <m:t>𝑆𝑁</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𝑅</m:t>
                            </m:r>
                          </m:e>
                          <m:sup>
                            <m:r>
                              <a:rPr lang="en-IN" b="0" i="1" smtClean="0">
                                <a:latin typeface="Cambria Math" panose="02040503050406030204" pitchFamily="18" charset="0"/>
                              </a:rPr>
                              <m:t>2</m:t>
                            </m:r>
                          </m:sup>
                        </m:sSup>
                      </m:den>
                    </m:f>
                  </m:oMath>
                </a14:m>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019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A3DE06-A344-7BD0-0236-778F6DD6E8CF}"/>
              </a:ext>
            </a:extLst>
          </p:cNvPr>
          <p:cNvSpPr>
            <a:spLocks noGrp="1"/>
          </p:cNvSpPr>
          <p:nvPr>
            <p:ph type="title"/>
          </p:nvPr>
        </p:nvSpPr>
        <p:spPr/>
        <p:txBody>
          <a:bodyPr/>
          <a:lstStyle/>
          <a:p>
            <a:r>
              <a:rPr lang="en-IN" dirty="0"/>
              <a:t>OFDM Technology</a:t>
            </a:r>
          </a:p>
        </p:txBody>
      </p:sp>
    </p:spTree>
    <p:extLst>
      <p:ext uri="{BB962C8B-B14F-4D97-AF65-F5344CB8AC3E}">
        <p14:creationId xmlns:p14="http://schemas.microsoft.com/office/powerpoint/2010/main" val="142516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Single and Multi-carrier Modulation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a:bodyPr>
              <a:lstStyle/>
              <a:p>
                <a:r>
                  <a:rPr lang="en-IN" dirty="0"/>
                  <a:t>Single Carrier System</a:t>
                </a:r>
              </a:p>
              <a:p>
                <a:pPr lvl="1"/>
                <a:r>
                  <a:rPr lang="en-IN" dirty="0"/>
                  <a:t>For a bandwidth B/2, the symbol time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 </m:t>
                    </m:r>
                  </m:oMath>
                </a14:m>
                <a:endParaRPr lang="en-IN" dirty="0"/>
              </a:p>
              <a:p>
                <a:pPr lvl="2"/>
                <a:r>
                  <a:rPr lang="en-IN" dirty="0"/>
                  <a:t>Example : For a single carrier system of 10 MHz bandwidth, the symbol time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10 </m:t>
                        </m:r>
                        <m:r>
                          <a:rPr lang="en-IN" b="0" i="1" smtClean="0">
                            <a:latin typeface="Cambria Math" panose="02040503050406030204" pitchFamily="18" charset="0"/>
                          </a:rPr>
                          <m:t>𝑀𝐻𝑧</m:t>
                        </m:r>
                        <m:r>
                          <a:rPr lang="en-IN" b="0" i="1" smtClean="0">
                            <a:latin typeface="Cambria Math" panose="02040503050406030204" pitchFamily="18" charset="0"/>
                          </a:rPr>
                          <m:t> </m:t>
                        </m:r>
                      </m:den>
                    </m:f>
                    <m:r>
                      <a:rPr lang="en-IN" b="0" i="1" smtClean="0">
                        <a:latin typeface="Cambria Math" panose="02040503050406030204" pitchFamily="18" charset="0"/>
                      </a:rPr>
                      <m:t>=0.1 </m:t>
                    </m:r>
                    <m:r>
                      <a:rPr lang="en-IN" b="0" i="1" smtClean="0">
                        <a:latin typeface="Cambria Math" panose="02040503050406030204" pitchFamily="18" charset="0"/>
                      </a:rPr>
                      <m:t>𝜇</m:t>
                    </m:r>
                    <m:r>
                      <a:rPr lang="en-IN" b="0" i="1" smtClean="0">
                        <a:latin typeface="Cambria Math" panose="02040503050406030204" pitchFamily="18" charset="0"/>
                      </a:rPr>
                      <m:t>𝑠</m:t>
                    </m:r>
                    <m:r>
                      <a:rPr lang="en-IN" b="0" i="1" smtClean="0">
                        <a:latin typeface="Cambria Math" panose="02040503050406030204" pitchFamily="18" charset="0"/>
                      </a:rPr>
                      <m:t> </m:t>
                    </m:r>
                  </m:oMath>
                </a14:m>
                <a:endParaRPr lang="en-IN" dirty="0"/>
              </a:p>
              <a:p>
                <a:pPr lvl="1"/>
                <a:r>
                  <a:rPr lang="en-IN" dirty="0"/>
                  <a:t>As the bandwidth increases, symbol time decreases or shrinks</a:t>
                </a:r>
              </a:p>
              <a:p>
                <a:pPr lvl="1"/>
                <a:r>
                  <a:rPr lang="en-IN" dirty="0"/>
                  <a:t>Due to multi-path in wireless channel, different copies of the transmitted signal arrive with different delays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𝑙</m:t>
                        </m:r>
                        <m:r>
                          <a:rPr lang="en-IN" b="0" i="1" smtClean="0">
                            <a:latin typeface="Cambria Math" panose="02040503050406030204" pitchFamily="18" charset="0"/>
                          </a:rPr>
                          <m:t>−1 </m:t>
                        </m:r>
                      </m:sub>
                    </m:sSub>
                  </m:oMath>
                </a14:m>
                <a:endParaRPr lang="en-IN" b="0" dirty="0"/>
              </a:p>
              <a:p>
                <a:pPr lvl="1"/>
                <a:r>
                  <a:rPr lang="en-IN" dirty="0"/>
                  <a:t>As a result, multi-path components are spread over time which is called as </a:t>
                </a:r>
                <a:r>
                  <a:rPr lang="en-IN" b="1" dirty="0"/>
                  <a:t>Delay Spread</a:t>
                </a:r>
                <a:endParaRPr lang="en-IN" dirty="0"/>
              </a:p>
              <a:p>
                <a:pPr lvl="1"/>
                <a:r>
                  <a:rPr lang="en-IN" dirty="0"/>
                  <a:t>For large bandwidth</a:t>
                </a:r>
              </a:p>
              <a:p>
                <a:pPr lvl="2"/>
                <a:r>
                  <a:rPr lang="en-IN" dirty="0"/>
                  <a:t>Delay Spread &gt;&gt; Symbol Time/Duration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𝑑𝑠</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𝑠</m:t>
                        </m:r>
                      </m:sub>
                    </m:sSub>
                  </m:oMath>
                </a14:m>
                <a:endParaRPr lang="en-IN" dirty="0"/>
              </a:p>
              <a:p>
                <a:pPr lvl="1"/>
                <a:r>
                  <a:rPr lang="en-IN" dirty="0"/>
                  <a:t>At higher bandwidths, the multi-path signal copies with different delays superimpose at the receiver causing </a:t>
                </a:r>
                <a:r>
                  <a:rPr lang="en-IN" b="1" dirty="0"/>
                  <a:t>ISI – Inter-symbol Interference increasing BER</a:t>
                </a:r>
              </a:p>
              <a:p>
                <a:r>
                  <a:rPr lang="en-IN" dirty="0"/>
                  <a:t>How to eliminate ISI?</a:t>
                </a:r>
              </a:p>
              <a:p>
                <a:r>
                  <a:rPr lang="en-IN" dirty="0"/>
                  <a:t>ISI can be eliminated using Multi-carrier Modulation (MCM) using OFDM</a:t>
                </a:r>
              </a:p>
              <a:p>
                <a:pPr lvl="1"/>
                <a:endParaRPr lang="en-IN" dirty="0"/>
              </a:p>
              <a:p>
                <a:pPr lvl="1"/>
                <a:endParaRPr lang="en-IN" dirty="0"/>
              </a:p>
              <a:p>
                <a:pPr lvl="1"/>
                <a:endParaRPr lang="en-IN" dirty="0"/>
              </a:p>
              <a:p>
                <a:pPr lvl="1"/>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0033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What is OFDM</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OFDM is widely employed in most of the modern cellular and </a:t>
            </a:r>
            <a:r>
              <a:rPr lang="en-IN" dirty="0" err="1"/>
              <a:t>wifi</a:t>
            </a:r>
            <a:r>
              <a:rPr lang="en-IN" dirty="0"/>
              <a:t> systems</a:t>
            </a:r>
          </a:p>
          <a:p>
            <a:r>
              <a:rPr lang="en-IN" dirty="0"/>
              <a:t>MIMO-OFDM is one of the most widely used technologies today</a:t>
            </a:r>
          </a:p>
          <a:p>
            <a:pPr lvl="1"/>
            <a:r>
              <a:rPr lang="en-IN" dirty="0"/>
              <a:t>4G LTE, 5G-NR</a:t>
            </a:r>
          </a:p>
          <a:p>
            <a:pPr lvl="1"/>
            <a:r>
              <a:rPr lang="en-IN" dirty="0"/>
              <a:t>802.11n, 802.11ac, 802.11ax</a:t>
            </a:r>
          </a:p>
          <a:p>
            <a:r>
              <a:rPr lang="en-IN" dirty="0"/>
              <a:t>Due its transmission over very large bandwidth, it enables ultra-high data rates</a:t>
            </a:r>
          </a:p>
          <a:p>
            <a:r>
              <a:rPr lang="en-IN" dirty="0"/>
              <a:t>OFDM exploits frequency dimension and MIMO exploits space dimension</a:t>
            </a:r>
          </a:p>
          <a:p>
            <a:pPr lvl="1"/>
            <a:r>
              <a:rPr lang="en-IN" dirty="0"/>
              <a:t>Space + Frequency Multiplexing =&gt; Extra-ordinarily high data rates</a:t>
            </a:r>
          </a:p>
          <a:p>
            <a:endParaRPr lang="en-IN" dirty="0"/>
          </a:p>
          <a:p>
            <a:endParaRPr lang="en-IN" dirty="0"/>
          </a:p>
          <a:p>
            <a:pPr lvl="1"/>
            <a:endParaRPr lang="en-IN" dirty="0"/>
          </a:p>
        </p:txBody>
      </p:sp>
    </p:spTree>
    <p:extLst>
      <p:ext uri="{BB962C8B-B14F-4D97-AF65-F5344CB8AC3E}">
        <p14:creationId xmlns:p14="http://schemas.microsoft.com/office/powerpoint/2010/main" val="34998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 Multi-carrier Modulation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10000"/>
              </a:bodyPr>
              <a:lstStyle/>
              <a:p>
                <a:r>
                  <a:rPr lang="en-IN" dirty="0"/>
                  <a:t>Instead of using one carrier, use N carriers/sub-carriers</a:t>
                </a:r>
              </a:p>
              <a:p>
                <a:r>
                  <a:rPr lang="en-IN" dirty="0"/>
                  <a:t>Divides the bandwidth into N sub-bands/carriers</a:t>
                </a:r>
              </a:p>
              <a:p>
                <a:r>
                  <a:rPr lang="en-IN" dirty="0"/>
                  <a:t>Each sub-band bandwidth is </a:t>
                </a:r>
                <a14:m>
                  <m:oMath xmlns:m="http://schemas.openxmlformats.org/officeDocument/2006/math">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oMath>
                </a14:m>
                <a:r>
                  <a:rPr lang="en-IN" dirty="0"/>
                  <a:t> across N bands, B is total bandwidth </a:t>
                </a:r>
                <a14:m>
                  <m:oMath xmlns:m="http://schemas.openxmlformats.org/officeDocument/2006/math">
                    <m:d>
                      <m:dPr>
                        <m:begChr m:val="["/>
                        <m:endChr m:val="]"/>
                        <m:ctrlPr>
                          <a:rPr lang="en-IN" i="1" dirty="0" smtClean="0">
                            <a:latin typeface="Cambria Math" panose="02040503050406030204" pitchFamily="18" charset="0"/>
                          </a:rPr>
                        </m:ctrlPr>
                      </m:dPr>
                      <m:e>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2</m:t>
                            </m:r>
                          </m:den>
                        </m:f>
                        <m:r>
                          <a:rPr lang="en-IN" i="1" dirty="0" smtClean="0">
                            <a:latin typeface="Cambria Math" panose="02040503050406030204" pitchFamily="18" charset="0"/>
                          </a:rPr>
                          <m:t>, +</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2</m:t>
                            </m:r>
                          </m:den>
                        </m:f>
                      </m:e>
                    </m:d>
                  </m:oMath>
                </a14:m>
                <a:endParaRPr lang="en-IN" dirty="0"/>
              </a:p>
              <a:p>
                <a:r>
                  <a:rPr lang="en-IN" dirty="0"/>
                  <a:t>The sub-carrier bandwidth is also called as sub-carrier spacing, sub-carrier bandwidth etc. – </a:t>
                </a:r>
                <a14:m>
                  <m:oMath xmlns:m="http://schemas.openxmlformats.org/officeDocument/2006/math">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oMath>
                </a14:m>
                <a:endParaRPr lang="en-IN" dirty="0"/>
              </a:p>
              <a:p>
                <a:r>
                  <a:rPr lang="en-IN" dirty="0"/>
                  <a:t>Sub-carriers are placed at </a:t>
                </a:r>
                <a14:m>
                  <m:oMath xmlns:m="http://schemas.openxmlformats.org/officeDocument/2006/math">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2</m:t>
                        </m:r>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 −</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 0,</m:t>
                    </m:r>
                    <m:f>
                      <m:fPr>
                        <m:ctrlPr>
                          <a:rPr lang="en-IN" i="1" dirty="0" smtClean="0">
                            <a:latin typeface="Cambria Math" panose="02040503050406030204" pitchFamily="18" charset="0"/>
                          </a:rPr>
                        </m:ctrlPr>
                      </m:fPr>
                      <m:num>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2</m:t>
                        </m:r>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m:t>
                    </m:r>
                    <m:f>
                      <m:fPr>
                        <m:ctrlPr>
                          <a:rPr lang="en-IN" i="1" dirty="0" smtClean="0">
                            <a:latin typeface="Cambria Math" panose="02040503050406030204" pitchFamily="18" charset="0"/>
                          </a:rPr>
                        </m:ctrlPr>
                      </m:fPr>
                      <m:num>
                        <m:r>
                          <a:rPr lang="en-IN" i="1" dirty="0" smtClean="0">
                            <a:latin typeface="Cambria Math" panose="02040503050406030204" pitchFamily="18" charset="0"/>
                          </a:rPr>
                          <m:t>3</m:t>
                        </m:r>
                        <m:r>
                          <a:rPr lang="en-IN" i="1" dirty="0" smtClean="0">
                            <a:latin typeface="Cambria Math" panose="02040503050406030204" pitchFamily="18" charset="0"/>
                          </a:rPr>
                          <m:t>𝐵</m:t>
                        </m:r>
                      </m:num>
                      <m:den>
                        <m:r>
                          <a:rPr lang="en-IN" i="1" dirty="0" smtClean="0">
                            <a:latin typeface="Cambria Math" panose="02040503050406030204" pitchFamily="18" charset="0"/>
                          </a:rPr>
                          <m:t>𝑁</m:t>
                        </m:r>
                      </m:den>
                    </m:f>
                    <m:r>
                      <a:rPr lang="en-IN" i="1" dirty="0" smtClean="0">
                        <a:latin typeface="Cambria Math" panose="02040503050406030204" pitchFamily="18" charset="0"/>
                      </a:rPr>
                      <m:t>,…</m:t>
                    </m:r>
                  </m:oMath>
                </a14:m>
                <a:endParaRPr lang="en-IN" dirty="0"/>
              </a:p>
              <a:p>
                <a:r>
                  <a:rPr lang="en-IN" dirty="0">
                    <a:latin typeface="+mn-lt"/>
                  </a:rPr>
                  <a:t>If </a:t>
                </a:r>
                <a14:m>
                  <m:oMath xmlns:m="http://schemas.openxmlformats.org/officeDocument/2006/math">
                    <m:f>
                      <m:fPr>
                        <m:ctrlPr>
                          <a:rPr lang="en-IN" i="1" dirty="0" smtClean="0">
                            <a:latin typeface="+mn-lt"/>
                          </a:rPr>
                        </m:ctrlPr>
                      </m:fPr>
                      <m:num>
                        <m:r>
                          <a:rPr lang="en-IN" i="1" dirty="0" smtClean="0">
                            <a:latin typeface="+mn-lt"/>
                          </a:rPr>
                          <m:t>𝐵</m:t>
                        </m:r>
                      </m:num>
                      <m:den>
                        <m:r>
                          <a:rPr lang="en-IN" i="1" dirty="0" smtClean="0">
                            <a:latin typeface="+mn-lt"/>
                          </a:rPr>
                          <m:t>𝑁</m:t>
                        </m:r>
                      </m:den>
                    </m:f>
                    <m:r>
                      <a:rPr lang="en-IN" i="1" dirty="0" smtClean="0">
                        <a:latin typeface="+mn-lt"/>
                      </a:rPr>
                      <m:t> </m:t>
                    </m:r>
                  </m:oMath>
                </a14:m>
                <a:r>
                  <a:rPr lang="en-IN" dirty="0">
                    <a:latin typeface="+mn-lt"/>
                  </a:rPr>
                  <a:t>is called as </a:t>
                </a:r>
                <a14:m>
                  <m:oMath xmlns:m="http://schemas.openxmlformats.org/officeDocument/2006/math">
                    <m:sSub>
                      <m:sSubPr>
                        <m:ctrlPr>
                          <a:rPr lang="en-IN" b="0" i="1" smtClean="0">
                            <a:latin typeface="+mn-lt"/>
                          </a:rPr>
                        </m:ctrlPr>
                      </m:sSubPr>
                      <m:e>
                        <m:r>
                          <a:rPr lang="en-IN" b="0" i="1" smtClean="0">
                            <a:latin typeface="+mn-lt"/>
                          </a:rPr>
                          <m:t>𝑓</m:t>
                        </m:r>
                      </m:e>
                      <m:sub>
                        <m:r>
                          <a:rPr lang="en-IN" b="0" i="1" smtClean="0">
                            <a:latin typeface="+mn-lt"/>
                          </a:rPr>
                          <m:t>0</m:t>
                        </m:r>
                      </m:sub>
                    </m:sSub>
                    <m:r>
                      <a:rPr lang="en-IN" b="0" i="1" smtClean="0">
                        <a:latin typeface="+mn-lt"/>
                      </a:rPr>
                      <m:t>⇒</m:t>
                    </m:r>
                    <m:r>
                      <a:rPr lang="en-IN" b="0" i="1" smtClean="0">
                        <a:latin typeface="+mn-lt"/>
                      </a:rPr>
                      <m:t>𝑁</m:t>
                    </m:r>
                    <m:r>
                      <a:rPr lang="en-IN" b="0" i="1" smtClean="0">
                        <a:latin typeface="+mn-lt"/>
                      </a:rPr>
                      <m:t> </m:t>
                    </m:r>
                    <m:r>
                      <a:rPr lang="en-IN" b="0" i="1" smtClean="0">
                        <a:latin typeface="+mn-lt"/>
                      </a:rPr>
                      <m:t>𝑠𝑢𝑏</m:t>
                    </m:r>
                    <m:r>
                      <a:rPr lang="en-IN" b="0" i="1" smtClean="0">
                        <a:latin typeface="+mn-lt"/>
                      </a:rPr>
                      <m:t>−</m:t>
                    </m:r>
                    <m:r>
                      <a:rPr lang="en-IN" b="0" i="1" smtClean="0">
                        <a:latin typeface="+mn-lt"/>
                      </a:rPr>
                      <m:t>𝑐𝑎𝑟𝑟𝑖𝑒𝑟</m:t>
                    </m:r>
                    <m:r>
                      <a:rPr lang="en-IN" b="0" i="1" smtClean="0">
                        <a:latin typeface="+mn-lt"/>
                      </a:rPr>
                      <m:t> </m:t>
                    </m:r>
                  </m:oMath>
                </a14:m>
                <a:r>
                  <a:rPr lang="en-IN" dirty="0">
                    <a:latin typeface="+mn-lt"/>
                  </a:rPr>
                  <a:t>placement is </a:t>
                </a:r>
                <a14:m>
                  <m:oMath xmlns:m="http://schemas.openxmlformats.org/officeDocument/2006/math">
                    <m:r>
                      <a:rPr lang="en-IN" b="0" i="1" smtClean="0">
                        <a:latin typeface="+mn-lt"/>
                      </a:rPr>
                      <m:t>…,−2</m:t>
                    </m:r>
                    <m:sSub>
                      <m:sSubPr>
                        <m:ctrlPr>
                          <a:rPr lang="en-IN" b="0" i="1" smtClean="0">
                            <a:latin typeface="+mn-lt"/>
                          </a:rPr>
                        </m:ctrlPr>
                      </m:sSubPr>
                      <m:e>
                        <m:r>
                          <a:rPr lang="en-IN" b="0" i="1" smtClean="0">
                            <a:latin typeface="+mn-lt"/>
                          </a:rPr>
                          <m:t>𝑓</m:t>
                        </m:r>
                      </m:e>
                      <m:sub>
                        <m:r>
                          <a:rPr lang="en-IN" b="0" i="1" smtClean="0">
                            <a:latin typeface="+mn-lt"/>
                          </a:rPr>
                          <m:t>0</m:t>
                        </m:r>
                      </m:sub>
                    </m:sSub>
                    <m:r>
                      <a:rPr lang="en-IN" b="0" i="1" smtClean="0">
                        <a:latin typeface="+mn-lt"/>
                      </a:rPr>
                      <m:t>, −</m:t>
                    </m:r>
                    <m:sSub>
                      <m:sSubPr>
                        <m:ctrlPr>
                          <a:rPr lang="en-IN" b="0" i="1" smtClean="0">
                            <a:latin typeface="+mn-lt"/>
                          </a:rPr>
                        </m:ctrlPr>
                      </m:sSubPr>
                      <m:e>
                        <m:r>
                          <a:rPr lang="en-IN" b="0" i="1" smtClean="0">
                            <a:latin typeface="+mn-lt"/>
                          </a:rPr>
                          <m:t>𝑓</m:t>
                        </m:r>
                      </m:e>
                      <m:sub>
                        <m:r>
                          <a:rPr lang="en-IN" b="0" i="1" smtClean="0">
                            <a:latin typeface="+mn-lt"/>
                          </a:rPr>
                          <m:t>0</m:t>
                        </m:r>
                      </m:sub>
                    </m:sSub>
                    <m:r>
                      <a:rPr lang="en-IN" b="0" i="1" smtClean="0">
                        <a:latin typeface="+mn-lt"/>
                      </a:rPr>
                      <m:t>, </m:t>
                    </m:r>
                    <m:sSub>
                      <m:sSubPr>
                        <m:ctrlPr>
                          <a:rPr lang="en-IN" b="0" i="1" smtClean="0">
                            <a:latin typeface="+mn-lt"/>
                          </a:rPr>
                        </m:ctrlPr>
                      </m:sSubPr>
                      <m:e>
                        <m:r>
                          <a:rPr lang="en-IN" b="0" i="1" smtClean="0">
                            <a:latin typeface="+mn-lt"/>
                          </a:rPr>
                          <m:t>0, </m:t>
                        </m:r>
                        <m:r>
                          <a:rPr lang="en-IN" b="0" i="1" smtClean="0">
                            <a:latin typeface="+mn-lt"/>
                          </a:rPr>
                          <m:t>𝑓</m:t>
                        </m:r>
                      </m:e>
                      <m:sub>
                        <m:r>
                          <a:rPr lang="en-IN" b="0" i="1" smtClean="0">
                            <a:latin typeface="+mn-lt"/>
                          </a:rPr>
                          <m:t>0</m:t>
                        </m:r>
                      </m:sub>
                    </m:sSub>
                    <m:r>
                      <a:rPr lang="en-IN" b="0" i="1" smtClean="0">
                        <a:latin typeface="+mn-lt"/>
                      </a:rPr>
                      <m:t>, 2</m:t>
                    </m:r>
                    <m:sSub>
                      <m:sSubPr>
                        <m:ctrlPr>
                          <a:rPr lang="en-IN" b="0" i="1" smtClean="0">
                            <a:latin typeface="+mn-lt"/>
                          </a:rPr>
                        </m:ctrlPr>
                      </m:sSubPr>
                      <m:e>
                        <m:r>
                          <a:rPr lang="en-IN" b="0" i="1" smtClean="0">
                            <a:latin typeface="+mn-lt"/>
                          </a:rPr>
                          <m:t>𝑓</m:t>
                        </m:r>
                      </m:e>
                      <m:sub>
                        <m:r>
                          <a:rPr lang="en-IN" b="0" i="1" smtClean="0">
                            <a:latin typeface="+mn-lt"/>
                          </a:rPr>
                          <m:t>0</m:t>
                        </m:r>
                      </m:sub>
                    </m:sSub>
                    <m:r>
                      <a:rPr lang="en-IN" b="0" i="1" smtClean="0">
                        <a:latin typeface="+mn-lt"/>
                      </a:rPr>
                      <m:t>, …. </m:t>
                    </m:r>
                  </m:oMath>
                </a14:m>
                <a:endParaRPr lang="en-IN" b="0" dirty="0">
                  <a:latin typeface="+mn-lt"/>
                </a:endParaRPr>
              </a:p>
              <a:p>
                <a:r>
                  <a:rPr lang="en-IN" b="0" dirty="0"/>
                  <a:t>As per signals and systems, the mathematical representation of a generic carrier of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b="0" dirty="0"/>
                  <a:t> is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𝜋</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r>
                          <a:rPr lang="en-IN" b="0" i="1" smtClean="0">
                            <a:latin typeface="Cambria Math" panose="02040503050406030204" pitchFamily="18" charset="0"/>
                          </a:rPr>
                          <m:t>𝑡</m:t>
                        </m:r>
                      </m:sup>
                    </m:sSup>
                  </m:oMath>
                </a14:m>
                <a:endParaRPr lang="en-IN" b="0" dirty="0"/>
              </a:p>
              <a:p>
                <a14:m>
                  <m:oMath xmlns:m="http://schemas.openxmlformats.org/officeDocument/2006/math">
                    <m:sSup>
                      <m:sSupPr>
                        <m:ctrlPr>
                          <a:rPr lang="en-IN" b="0" i="1" smtClean="0"/>
                        </m:ctrlPr>
                      </m:sSupPr>
                      <m:e>
                        <m:r>
                          <a:rPr lang="en-IN" b="0" i="1" smtClean="0"/>
                          <m:t>𝑘</m:t>
                        </m:r>
                      </m:e>
                      <m:sup>
                        <m:r>
                          <a:rPr lang="en-IN" b="0" i="1" smtClean="0"/>
                          <m:t>𝑡h</m:t>
                        </m:r>
                      </m:sup>
                    </m:sSup>
                  </m:oMath>
                </a14:m>
                <a:r>
                  <a:rPr lang="en-IN" dirty="0"/>
                  <a:t> sub-carrier is placed at </a:t>
                </a:r>
                <a14:m>
                  <m:oMath xmlns:m="http://schemas.openxmlformats.org/officeDocument/2006/math">
                    <m:r>
                      <a:rPr lang="en-IN" b="0" i="1" smtClean="0"/>
                      <m:t>𝑘</m:t>
                    </m:r>
                    <m:sSub>
                      <m:sSubPr>
                        <m:ctrlPr>
                          <a:rPr lang="en-IN" b="0" i="1" smtClean="0"/>
                        </m:ctrlPr>
                      </m:sSubPr>
                      <m:e>
                        <m:r>
                          <a:rPr lang="en-IN" b="0" i="1" smtClean="0"/>
                          <m:t>𝑓</m:t>
                        </m:r>
                      </m:e>
                      <m:sub>
                        <m:r>
                          <a:rPr lang="en-IN" b="0" i="1" smtClean="0"/>
                          <m:t>0</m:t>
                        </m:r>
                      </m:sub>
                    </m:sSub>
                    <m:r>
                      <a:rPr lang="en-IN" b="0" i="0" smtClean="0"/>
                      <m:t>, </m:t>
                    </m:r>
                    <m:r>
                      <m:rPr>
                        <m:sty m:val="p"/>
                      </m:rPr>
                      <a:rPr lang="en-IN" b="0" i="0" smtClean="0"/>
                      <m:t>where</m:t>
                    </m:r>
                    <m:r>
                      <a:rPr lang="en-IN" b="0" i="0" smtClean="0"/>
                      <m:t> </m:t>
                    </m:r>
                    <m:sSub>
                      <m:sSubPr>
                        <m:ctrlPr>
                          <a:rPr lang="en-IN" b="0" i="0" smtClean="0"/>
                        </m:ctrlPr>
                      </m:sSubPr>
                      <m:e>
                        <m:r>
                          <m:rPr>
                            <m:sty m:val="p"/>
                          </m:rPr>
                          <a:rPr lang="en-IN" b="0" i="0" smtClean="0"/>
                          <m:t>f</m:t>
                        </m:r>
                      </m:e>
                      <m:sub>
                        <m:r>
                          <a:rPr lang="en-IN" b="0" i="0" smtClean="0"/>
                          <m:t>0</m:t>
                        </m:r>
                      </m:sub>
                    </m:sSub>
                    <m:r>
                      <a:rPr lang="en-IN" b="0" i="0" smtClean="0"/>
                      <m:t>=</m:t>
                    </m:r>
                    <m:f>
                      <m:fPr>
                        <m:ctrlPr>
                          <a:rPr lang="en-IN" b="0" i="0" smtClean="0"/>
                        </m:ctrlPr>
                      </m:fPr>
                      <m:num>
                        <m:r>
                          <m:rPr>
                            <m:sty m:val="p"/>
                          </m:rPr>
                          <a:rPr lang="en-IN" b="0" i="0" smtClean="0"/>
                          <m:t>B</m:t>
                        </m:r>
                      </m:num>
                      <m:den>
                        <m:r>
                          <m:rPr>
                            <m:sty m:val="p"/>
                          </m:rPr>
                          <a:rPr lang="en-IN" b="0" i="0" smtClean="0"/>
                          <m:t>N</m:t>
                        </m:r>
                      </m:den>
                    </m:f>
                    <m:r>
                      <a:rPr lang="en-IN" b="0" i="0" smtClean="0"/>
                      <m:t> </m:t>
                    </m:r>
                  </m:oMath>
                </a14:m>
                <a:r>
                  <a:rPr lang="en-IN" dirty="0"/>
                  <a:t>and can be represented as </a:t>
                </a:r>
                <a14:m>
                  <m:oMath xmlns:m="http://schemas.openxmlformats.org/officeDocument/2006/math">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𝟐</m:t>
                        </m:r>
                        <m:r>
                          <a:rPr lang="en-IN" b="1" i="1" smtClean="0">
                            <a:latin typeface="Cambria Math" panose="02040503050406030204" pitchFamily="18" charset="0"/>
                          </a:rPr>
                          <m:t>𝝅</m:t>
                        </m:r>
                        <m:r>
                          <a:rPr lang="en-IN" b="1" i="1" smtClean="0">
                            <a:latin typeface="Cambria Math" panose="02040503050406030204" pitchFamily="18" charset="0"/>
                          </a:rPr>
                          <m:t>𝒌</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𝒕</m:t>
                        </m:r>
                      </m:sup>
                    </m:sSup>
                  </m:oMath>
                </a14:m>
                <a:endParaRPr lang="en-IN" b="1" dirty="0"/>
              </a:p>
              <a:p>
                <a:r>
                  <a:rPr lang="en-IN" dirty="0"/>
                  <a:t>Modulate each sub-carrier with a symbol – Modulate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𝑡h</m:t>
                        </m:r>
                      </m:sup>
                    </m:sSup>
                  </m:oMath>
                </a14:m>
                <a:r>
                  <a:rPr lang="en-IN" dirty="0"/>
                  <a:t>sub-carrier with the symbol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oMath>
                </a14:m>
                <a:r>
                  <a:rPr lang="en-IN" dirty="0"/>
                  <a:t> -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𝑿</m:t>
                        </m:r>
                      </m:e>
                      <m:sub>
                        <m:r>
                          <a:rPr lang="en-IN" b="1" i="1" smtClean="0">
                            <a:latin typeface="Cambria Math" panose="02040503050406030204" pitchFamily="18" charset="0"/>
                          </a:rPr>
                          <m:t>𝒌</m:t>
                        </m:r>
                      </m:sub>
                    </m:sSub>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𝒋</m:t>
                        </m:r>
                        <m:r>
                          <a:rPr lang="en-IN" b="1" i="1" smtClean="0">
                            <a:latin typeface="Cambria Math" panose="02040503050406030204" pitchFamily="18" charset="0"/>
                          </a:rPr>
                          <m:t>𝟐</m:t>
                        </m:r>
                        <m:r>
                          <a:rPr lang="en-IN" b="1" i="1" smtClean="0">
                            <a:latin typeface="Cambria Math" panose="02040503050406030204" pitchFamily="18" charset="0"/>
                          </a:rPr>
                          <m:t>𝝅</m:t>
                        </m:r>
                        <m:r>
                          <a:rPr lang="en-IN" b="1" i="1" smtClean="0">
                            <a:latin typeface="Cambria Math" panose="02040503050406030204" pitchFamily="18" charset="0"/>
                          </a:rPr>
                          <m:t>𝒌</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𝒇</m:t>
                            </m:r>
                          </m:e>
                          <m:sub>
                            <m:r>
                              <a:rPr lang="en-IN" b="1" i="1" smtClean="0">
                                <a:latin typeface="Cambria Math" panose="02040503050406030204" pitchFamily="18" charset="0"/>
                              </a:rPr>
                              <m:t>𝟎</m:t>
                            </m:r>
                          </m:sub>
                        </m:sSub>
                        <m:r>
                          <a:rPr lang="en-IN" b="1" i="1" smtClean="0">
                            <a:latin typeface="Cambria Math" panose="02040503050406030204" pitchFamily="18" charset="0"/>
                          </a:rPr>
                          <m:t>𝒕</m:t>
                        </m:r>
                      </m:sup>
                    </m:sSup>
                  </m:oMath>
                </a14:m>
                <a:endParaRPr lang="en-IN" b="1" dirty="0"/>
              </a:p>
              <a:p>
                <a:r>
                  <a:rPr lang="en-IN" dirty="0"/>
                  <a:t>Hence the aggregate transmit signal becomes the sum of all modulated sub-carrier signals</a:t>
                </a:r>
              </a:p>
              <a:p>
                <a:pPr lvl="1"/>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nary>
                  </m:oMath>
                </a14:m>
                <a:endParaRPr lang="en-IN" dirty="0"/>
              </a:p>
              <a:p>
                <a:pPr lvl="1"/>
                <a:r>
                  <a:rPr lang="en-IN" dirty="0"/>
                  <a:t>Also termed as symbol loaded on sub-carrier </a:t>
                </a:r>
                <a14:m>
                  <m:oMath xmlns:m="http://schemas.openxmlformats.org/officeDocument/2006/math">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endParaRPr lang="en-IN" dirty="0"/>
              </a:p>
              <a:p>
                <a:endParaRPr lang="en-IN" dirty="0"/>
              </a:p>
              <a:p>
                <a:pPr lvl="1"/>
                <a:endParaRPr lang="en-IN" dirty="0"/>
              </a:p>
              <a:p>
                <a:pPr lvl="1"/>
                <a:endParaRPr lang="en-IN" dirty="0"/>
              </a:p>
              <a:p>
                <a:pPr lvl="1"/>
                <a:endParaRPr lang="en-IN" dirty="0"/>
              </a:p>
              <a:p>
                <a:pPr lvl="1"/>
                <a:endParaRPr lang="en-IN" dirty="0"/>
              </a:p>
              <a:p>
                <a:pPr lvl="1"/>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228" b="-4401"/>
                </a:stretch>
              </a:blipFill>
            </p:spPr>
            <p:txBody>
              <a:bodyPr/>
              <a:lstStyle/>
              <a:p>
                <a:r>
                  <a:rPr lang="en-IN">
                    <a:noFill/>
                  </a:rPr>
                  <a:t> </a:t>
                </a:r>
              </a:p>
            </p:txBody>
          </p:sp>
        </mc:Fallback>
      </mc:AlternateContent>
    </p:spTree>
    <p:extLst>
      <p:ext uri="{BB962C8B-B14F-4D97-AF65-F5344CB8AC3E}">
        <p14:creationId xmlns:p14="http://schemas.microsoft.com/office/powerpoint/2010/main" val="35242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Fourier Series</a:t>
            </a:r>
          </a:p>
        </p:txBody>
      </p:sp>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a:bodyPr>
          <a:lstStyle/>
          <a:p>
            <a:r>
              <a:rPr lang="en-IN" b="0" dirty="0"/>
              <a:t>Fourier series exists for a continuous periodic signal</a:t>
            </a:r>
          </a:p>
          <a:p>
            <a:r>
              <a:rPr lang="en-IN" b="0" dirty="0"/>
              <a:t>For </a:t>
            </a:r>
            <a:r>
              <a:rPr lang="en-IN" b="1" dirty="0"/>
              <a:t>continuous periodic signals</a:t>
            </a:r>
            <a:r>
              <a:rPr lang="en-IN" b="0" dirty="0"/>
              <a:t>, </a:t>
            </a:r>
            <a:r>
              <a:rPr lang="en-IN" b="1" dirty="0"/>
              <a:t>Fourier series </a:t>
            </a:r>
            <a:r>
              <a:rPr lang="en-IN" b="0" dirty="0"/>
              <a:t>or </a:t>
            </a:r>
            <a:r>
              <a:rPr lang="en-IN" b="1" dirty="0"/>
              <a:t>complex exponential Fourier series </a:t>
            </a:r>
            <a:r>
              <a:rPr lang="en-IN" b="0" dirty="0"/>
              <a:t>or </a:t>
            </a:r>
            <a:r>
              <a:rPr lang="en-IN" b="1" dirty="0"/>
              <a:t>trigonometric Fourier </a:t>
            </a:r>
            <a:r>
              <a:rPr lang="en-IN" b="0" dirty="0"/>
              <a:t>series will be used</a:t>
            </a:r>
          </a:p>
          <a:p>
            <a:r>
              <a:rPr lang="en-IN" b="0" dirty="0"/>
              <a:t>For </a:t>
            </a:r>
            <a:r>
              <a:rPr lang="en-IN" b="1" dirty="0"/>
              <a:t>continuous aperiodic </a:t>
            </a:r>
            <a:r>
              <a:rPr lang="en-IN" b="0" dirty="0"/>
              <a:t>signals, </a:t>
            </a:r>
            <a:r>
              <a:rPr lang="en-IN" b="1" dirty="0"/>
              <a:t>Fourier transform </a:t>
            </a:r>
            <a:r>
              <a:rPr lang="en-IN" b="0" dirty="0"/>
              <a:t>is used</a:t>
            </a:r>
          </a:p>
          <a:p>
            <a:r>
              <a:rPr lang="en-IN" dirty="0"/>
              <a:t>For </a:t>
            </a:r>
            <a:r>
              <a:rPr lang="en-IN" b="1" dirty="0"/>
              <a:t>discrete aperiodic </a:t>
            </a:r>
            <a:r>
              <a:rPr lang="en-IN" dirty="0"/>
              <a:t>signals, </a:t>
            </a:r>
            <a:r>
              <a:rPr lang="en-IN" b="1" dirty="0"/>
              <a:t>Discrete-Time Fourier transform </a:t>
            </a:r>
            <a:r>
              <a:rPr lang="en-IN" b="0" dirty="0"/>
              <a:t>is used</a:t>
            </a:r>
          </a:p>
          <a:p>
            <a:r>
              <a:rPr lang="en-IN" b="0" dirty="0"/>
              <a:t>For </a:t>
            </a:r>
            <a:r>
              <a:rPr lang="en-IN" b="1" dirty="0"/>
              <a:t>discrete periodic </a:t>
            </a:r>
            <a:r>
              <a:rPr lang="en-IN" b="0" dirty="0"/>
              <a:t>signals, </a:t>
            </a:r>
            <a:r>
              <a:rPr lang="en-IN" b="1" dirty="0"/>
              <a:t>Discrete Fourier Series </a:t>
            </a:r>
            <a:r>
              <a:rPr lang="en-IN" b="0" dirty="0"/>
              <a:t>is used</a:t>
            </a:r>
          </a:p>
          <a:p>
            <a:r>
              <a:rPr lang="en-IN" b="0" dirty="0"/>
              <a:t>For </a:t>
            </a:r>
            <a:r>
              <a:rPr lang="en-IN" b="1" dirty="0"/>
              <a:t>discrete limited </a:t>
            </a:r>
            <a:r>
              <a:rPr lang="en-IN" b="0" dirty="0"/>
              <a:t>signals, </a:t>
            </a:r>
            <a:r>
              <a:rPr lang="en-IN" b="1" dirty="0"/>
              <a:t>FFT or DFT </a:t>
            </a:r>
            <a:r>
              <a:rPr lang="en-IN" dirty="0"/>
              <a:t>is used</a:t>
            </a:r>
          </a:p>
          <a:p>
            <a:endParaRPr lang="en-IN" dirty="0"/>
          </a:p>
          <a:p>
            <a:endParaRPr lang="en-IN" b="0" dirty="0"/>
          </a:p>
          <a:p>
            <a:endParaRPr lang="en-IN" dirty="0"/>
          </a:p>
          <a:p>
            <a:pPr lvl="1"/>
            <a:endParaRPr lang="en-IN" dirty="0"/>
          </a:p>
          <a:p>
            <a:pPr lvl="1"/>
            <a:endParaRPr lang="en-IN" dirty="0"/>
          </a:p>
          <a:p>
            <a:pPr lvl="1"/>
            <a:endParaRPr lang="en-IN" dirty="0"/>
          </a:p>
          <a:p>
            <a:pPr lvl="1"/>
            <a:endParaRPr lang="en-IN" dirty="0"/>
          </a:p>
          <a:p>
            <a:pPr lvl="1"/>
            <a:endParaRPr lang="en-IN" dirty="0"/>
          </a:p>
        </p:txBody>
      </p:sp>
    </p:spTree>
    <p:extLst>
      <p:ext uri="{BB962C8B-B14F-4D97-AF65-F5344CB8AC3E}">
        <p14:creationId xmlns:p14="http://schemas.microsoft.com/office/powerpoint/2010/main" val="13327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 Demodulation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a:bodyPr>
              <a:lstStyle/>
              <a:p>
                <a:r>
                  <a:rPr lang="en-IN" b="0" dirty="0"/>
                  <a:t>Considering a noiseless and </a:t>
                </a:r>
                <a:r>
                  <a:rPr lang="en-IN" dirty="0"/>
                  <a:t>non-fading channel/</a:t>
                </a:r>
                <a:r>
                  <a:rPr lang="en-IN" b="0" dirty="0"/>
                  <a:t>scenario</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nary>
                  </m:oMath>
                </a14:m>
                <a:endParaRPr lang="en-IN" b="0" dirty="0"/>
              </a:p>
              <a:p>
                <a14:m>
                  <m:oMath xmlns:m="http://schemas.openxmlformats.org/officeDocument/2006/math">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e>
                    </m:nary>
                  </m:oMath>
                </a14:m>
                <a:r>
                  <a:rPr lang="en-IN" b="0" dirty="0"/>
                  <a:t> is a Fourier series or complex exponential Fourier series of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b="0" dirty="0"/>
                  <a:t> corresponding to fundamental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r>
                      <a:rPr lang="en-IN" b="0" i="1" smtClean="0">
                        <a:latin typeface="Cambria Math" panose="02040503050406030204" pitchFamily="18" charset="0"/>
                      </a:rPr>
                      <m:t> </m:t>
                    </m:r>
                  </m:oMath>
                </a14:m>
                <a:r>
                  <a:rPr lang="en-IN" b="0" dirty="0"/>
                  <a:t>and various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oMath>
                </a14:m>
                <a:r>
                  <a:rPr lang="en-IN" b="0" dirty="0"/>
                  <a:t> representing the Fourier coefficients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oMath>
                </a14:m>
                <a:endParaRPr lang="en-IN" b="0" dirty="0"/>
              </a:p>
              <a:p>
                <a:r>
                  <a:rPr lang="en-IN" b="0" dirty="0"/>
                  <a:t>All frequencies </a:t>
                </a:r>
                <a14:m>
                  <m:oMath xmlns:m="http://schemas.openxmlformats.org/officeDocument/2006/math">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b="0" dirty="0"/>
                  <a:t> are multiples of the fundamental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oMath>
                </a14:m>
                <a:endParaRPr lang="en-IN" b="0" dirty="0"/>
              </a:p>
              <a:p>
                <a:r>
                  <a:rPr lang="en-IN" b="0" dirty="0"/>
                  <a:t>Therefore to extract the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oMath>
                </a14:m>
                <a:r>
                  <a:rPr lang="en-IN" b="0" dirty="0"/>
                  <a:t> which is a Fourier coefficient corresponding to the frequency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𝑙</m:t>
                        </m:r>
                      </m:sub>
                    </m:sSub>
                    <m:r>
                      <a:rPr lang="en-IN" b="0" i="1" smtClean="0">
                        <a:latin typeface="Cambria Math" panose="02040503050406030204" pitchFamily="18" charset="0"/>
                      </a:rPr>
                      <m:t>=</m:t>
                    </m:r>
                    <m:r>
                      <a:rPr lang="en-IN" b="0" i="1" smtClean="0">
                        <a:latin typeface="Cambria Math" panose="02040503050406030204" pitchFamily="18" charset="0"/>
                      </a:rPr>
                      <m:t>𝑙</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oMath>
                </a14:m>
                <a:r>
                  <a:rPr lang="en-IN" b="0" dirty="0"/>
                  <a:t>, Fourier series procedure needs to be followed</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𝑋</m:t>
                        </m:r>
                      </m:e>
                      <m:sub>
                        <m:r>
                          <a:rPr lang="en-IN" b="0" i="1" smtClean="0">
                            <a:latin typeface="Cambria Math" panose="02040503050406030204" pitchFamily="18" charset="0"/>
                          </a:rPr>
                          <m:t>𝑙</m:t>
                        </m:r>
                      </m:sub>
                    </m:sSub>
                    <m:r>
                      <a:rPr lang="en-IN" b="0" i="1" smtClean="0">
                        <a:latin typeface="Cambria Math" panose="02040503050406030204" pitchFamily="18" charset="0"/>
                      </a:rPr>
                      <m:t>𝑜𝑟</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4"/>
                              </m:rPr>
                              <a:rPr lang="en-IN" b="0" i="1" smtClean="0">
                                <a:latin typeface="Cambria Math" panose="02040503050406030204" pitchFamily="18" charset="0"/>
                              </a:rPr>
                              <m:t>1</m:t>
                            </m:r>
                          </m:num>
                          <m:den>
                            <m:r>
                              <m:rPr>
                                <m:brk m:alnAt="24"/>
                              </m:rP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m:rPr>
                                    <m:brk m:alnAt="24"/>
                                  </m:rPr>
                                  <a:rPr lang="en-IN" b="0" i="1" smtClean="0">
                                    <a:latin typeface="Cambria Math" panose="02040503050406030204" pitchFamily="18" charset="0"/>
                                  </a:rPr>
                                  <m:t>𝑓</m:t>
                                </m:r>
                              </m:e>
                              <m:sub>
                                <m:r>
                                  <m:rPr>
                                    <m:brk m:alnAt="24"/>
                                  </m:rPr>
                                  <a:rPr lang="en-IN" b="0" i="1" smtClean="0">
                                    <a:latin typeface="Cambria Math" panose="02040503050406030204" pitchFamily="18" charset="0"/>
                                  </a:rPr>
                                  <m:t>0</m:t>
                                </m:r>
                              </m:sub>
                            </m:sSub>
                          </m:den>
                        </m:f>
                      </m:sub>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sup>
                      <m:e>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b="0" i="1" smtClean="0">
                                <a:latin typeface="Cambria Math" panose="02040503050406030204" pitchFamily="18" charset="0"/>
                              </a:rPr>
                              <m:t>∗</m:t>
                            </m:r>
                          </m:sup>
                        </m:sSup>
                        <m:r>
                          <a:rPr lang="en-IN" b="0" i="1" smtClean="0">
                            <a:latin typeface="Cambria Math" panose="02040503050406030204" pitchFamily="18" charset="0"/>
                          </a:rPr>
                          <m:t>𝑑𝑡</m:t>
                        </m:r>
                      </m:e>
                    </m:nary>
                    <m:r>
                      <a:rPr lang="en-IN" b="0" i="0"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1</m:t>
                            </m:r>
                          </m:num>
                          <m:den>
                            <m:r>
                              <m:rPr>
                                <m:brk m:alnAt="24"/>
                              </m:rPr>
                              <a:rPr lang="en-IN" i="1">
                                <a:latin typeface="Cambria Math" panose="02040503050406030204" pitchFamily="18" charset="0"/>
                              </a:rPr>
                              <m:t>2</m:t>
                            </m:r>
                            <m:sSub>
                              <m:sSubPr>
                                <m:ctrlPr>
                                  <a:rPr lang="en-IN" i="1">
                                    <a:latin typeface="Cambria Math" panose="02040503050406030204" pitchFamily="18" charset="0"/>
                                  </a:rPr>
                                </m:ctrlPr>
                              </m:sSubPr>
                              <m:e>
                                <m:r>
                                  <m:rPr>
                                    <m:brk m:alnAt="24"/>
                                  </m:rPr>
                                  <a:rPr lang="en-IN" i="1">
                                    <a:latin typeface="Cambria Math" panose="02040503050406030204" pitchFamily="18" charset="0"/>
                                  </a:rPr>
                                  <m:t>𝑓</m:t>
                                </m:r>
                              </m:e>
                              <m:sub>
                                <m:r>
                                  <m:rPr>
                                    <m:brk m:alnAt="24"/>
                                  </m:rPr>
                                  <a:rPr lang="en-IN" i="1">
                                    <a:latin typeface="Cambria Math" panose="02040503050406030204" pitchFamily="18" charset="0"/>
                                  </a:rPr>
                                  <m:t>0</m:t>
                                </m:r>
                              </m:sub>
                            </m:sSub>
                          </m:den>
                        </m:f>
                      </m:sub>
                      <m:sup>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e>
                        </m:nary>
                        <m:r>
                          <a:rPr lang="en-IN" i="1">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i="1">
                                <a:latin typeface="Cambria Math" panose="02040503050406030204" pitchFamily="18" charset="0"/>
                              </a:rPr>
                              <m:t>∗</m:t>
                            </m:r>
                          </m:sup>
                        </m:sSup>
                        <m:r>
                          <a:rPr lang="en-IN" i="1">
                            <a:latin typeface="Cambria Math" panose="02040503050406030204" pitchFamily="18" charset="0"/>
                          </a:rPr>
                          <m:t>𝑑𝑡</m:t>
                        </m:r>
                      </m:e>
                    </m:nary>
                  </m:oMath>
                </a14:m>
                <a:endParaRPr lang="en-IN" dirty="0"/>
              </a:p>
              <a:p>
                <a:r>
                  <a:rPr lang="en-IN" b="0" dirty="0"/>
                  <a:t>The limits can be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e>
                    </m:d>
                    <m:r>
                      <a:rPr lang="en-IN" b="0" i="1" smtClean="0">
                        <a:latin typeface="Cambria Math" panose="02040503050406030204" pitchFamily="18" charset="0"/>
                      </a:rPr>
                      <m:t>𝑜𝑟</m:t>
                    </m:r>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e>
                    </m:d>
                    <m:r>
                      <a:rPr lang="en-IN" b="0" i="1" smtClean="0">
                        <a:latin typeface="Cambria Math" panose="02040503050406030204" pitchFamily="18" charset="0"/>
                      </a:rPr>
                      <m:t>𝑜𝑟</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oMath>
                </a14:m>
                <a:endParaRPr lang="en-IN" b="0" dirty="0"/>
              </a:p>
              <a:p>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r>
                      <a:rPr lang="en-IN" b="0" i="1" smtClean="0">
                        <a:latin typeface="Cambria Math" panose="02040503050406030204" pitchFamily="18" charset="0"/>
                      </a:rPr>
                      <m:t>𝑇</m:t>
                    </m:r>
                  </m:oMath>
                </a14:m>
                <a:r>
                  <a:rPr lang="en-IN" b="0" dirty="0"/>
                  <a:t> is the OFDM symbol duration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𝑇</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𝑁</m:t>
                        </m:r>
                      </m:num>
                      <m:den>
                        <m:r>
                          <a:rPr lang="en-IN" b="0" i="1" smtClean="0">
                            <a:latin typeface="Cambria Math" panose="02040503050406030204" pitchFamily="18" charset="0"/>
                          </a:rPr>
                          <m:t>𝐵</m:t>
                        </m:r>
                      </m:den>
                    </m:f>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𝑁</m:t>
                        </m:r>
                      </m:num>
                      <m:den>
                        <m:r>
                          <a:rPr lang="en-IN" b="0" i="1" smtClean="0">
                            <a:latin typeface="Cambria Math" panose="02040503050406030204" pitchFamily="18" charset="0"/>
                          </a:rPr>
                          <m:t>𝐵</m:t>
                        </m:r>
                      </m:den>
                    </m:f>
                    <m:r>
                      <a:rPr lang="en-IN" b="0" i="1" smtClean="0">
                        <a:latin typeface="Cambria Math" panose="02040503050406030204" pitchFamily="18" charset="0"/>
                      </a:rPr>
                      <m:t>≫</m:t>
                    </m:r>
                    <m:f>
                      <m:fPr>
                        <m:ctrlPr>
                          <a:rPr lang="en-IN" b="0" i="0" smtClean="0">
                            <a:latin typeface="Cambria Math" panose="02040503050406030204" pitchFamily="18" charset="0"/>
                          </a:rPr>
                        </m:ctrlPr>
                      </m:fPr>
                      <m:num>
                        <m:r>
                          <a:rPr lang="en-IN" b="0" i="0" smtClean="0">
                            <a:latin typeface="Cambria Math" panose="02040503050406030204" pitchFamily="18" charset="0"/>
                          </a:rPr>
                          <m:t>1</m:t>
                        </m:r>
                      </m:num>
                      <m:den>
                        <m:r>
                          <m:rPr>
                            <m:sty m:val="p"/>
                          </m:rPr>
                          <a:rPr lang="en-IN" b="0" i="0" smtClean="0">
                            <a:latin typeface="Cambria Math" panose="02040503050406030204" pitchFamily="18" charset="0"/>
                          </a:rPr>
                          <m:t>B</m:t>
                        </m:r>
                      </m:den>
                    </m:f>
                    <m:r>
                      <a:rPr lang="en-IN" b="0" i="0" smtClean="0">
                        <a:latin typeface="Cambria Math" panose="02040503050406030204" pitchFamily="18" charset="0"/>
                      </a:rPr>
                      <m:t>≫</m:t>
                    </m:r>
                  </m:oMath>
                </a14:m>
                <a:r>
                  <a:rPr lang="en-IN" dirty="0"/>
                  <a:t> Delay Spread</a:t>
                </a:r>
              </a:p>
              <a:p>
                <a:r>
                  <a:rPr lang="en-IN" dirty="0"/>
                  <a:t>Thus OFDM eliminates ISI</a:t>
                </a:r>
              </a:p>
              <a:p>
                <a:endParaRPr lang="en-IN" dirty="0"/>
              </a:p>
              <a:p>
                <a:pPr lvl="1"/>
                <a:endParaRPr lang="en-IN" dirty="0"/>
              </a:p>
              <a:p>
                <a:pPr lvl="1"/>
                <a:endParaRPr lang="en-IN" dirty="0"/>
              </a:p>
              <a:p>
                <a:pPr lvl="1"/>
                <a:endParaRPr lang="en-IN" dirty="0"/>
              </a:p>
              <a:p>
                <a:pPr lvl="1"/>
                <a:endParaRPr lang="en-IN" dirty="0"/>
              </a:p>
              <a:p>
                <a:pPr lvl="1"/>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l="-1287" t="-716" r="-536" b="-205"/>
                </a:stretch>
              </a:blipFill>
            </p:spPr>
            <p:txBody>
              <a:bodyPr/>
              <a:lstStyle/>
              <a:p>
                <a:r>
                  <a:rPr lang="en-IN">
                    <a:noFill/>
                  </a:rPr>
                  <a:t> </a:t>
                </a:r>
              </a:p>
            </p:txBody>
          </p:sp>
        </mc:Fallback>
      </mc:AlternateContent>
    </p:spTree>
    <p:extLst>
      <p:ext uri="{BB962C8B-B14F-4D97-AF65-F5344CB8AC3E}">
        <p14:creationId xmlns:p14="http://schemas.microsoft.com/office/powerpoint/2010/main" val="10221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F20A-91CB-7FCC-842D-CF898CF2C785}"/>
              </a:ext>
            </a:extLst>
          </p:cNvPr>
          <p:cNvSpPr>
            <a:spLocks noGrp="1"/>
          </p:cNvSpPr>
          <p:nvPr>
            <p:ph type="title"/>
          </p:nvPr>
        </p:nvSpPr>
        <p:spPr/>
        <p:txBody>
          <a:bodyPr/>
          <a:lstStyle/>
          <a:p>
            <a:r>
              <a:rPr lang="en-IN" dirty="0"/>
              <a:t>OFDM - Demodulation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D1B7FC-C038-57CF-A6F1-78A4DB5105C5}"/>
                  </a:ext>
                </a:extLst>
              </p:cNvPr>
              <p:cNvSpPr>
                <a:spLocks noGrp="1"/>
              </p:cNvSpPr>
              <p:nvPr>
                <p:ph sz="quarter" idx="10"/>
              </p:nvPr>
            </p:nvSpPr>
            <p:spPr/>
            <p:txBody>
              <a:bodyPr>
                <a:normAutofit fontScale="77500" lnSpcReduction="20000"/>
              </a:bodyPr>
              <a:lstStyle/>
              <a:p>
                <a:r>
                  <a:rPr lang="en-IN" dirty="0"/>
                  <a:t>Extracting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oMath>
                </a14:m>
                <a:r>
                  <a:rPr lang="en-IN" dirty="0"/>
                  <a:t>symbol</a:t>
                </a:r>
              </a:p>
              <a:p>
                <a:pPr lvl="1"/>
                <a14:m>
                  <m:oMath xmlns:m="http://schemas.openxmlformats.org/officeDocument/2006/math">
                    <m:sSub>
                      <m:sSubPr>
                        <m:ctrlPr>
                          <a:rPr lang="en-IN" i="1" smtClean="0">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1</m:t>
                                </m:r>
                              </m:num>
                              <m:den>
                                <m:r>
                                  <m:rPr>
                                    <m:brk m:alnAt="24"/>
                                  </m:rPr>
                                  <a:rPr lang="en-IN" i="1">
                                    <a:latin typeface="Cambria Math" panose="02040503050406030204" pitchFamily="18" charset="0"/>
                                  </a:rPr>
                                  <m:t>2</m:t>
                                </m:r>
                                <m:sSub>
                                  <m:sSubPr>
                                    <m:ctrlPr>
                                      <a:rPr lang="en-IN" i="1">
                                        <a:latin typeface="Cambria Math" panose="02040503050406030204" pitchFamily="18" charset="0"/>
                                      </a:rPr>
                                    </m:ctrlPr>
                                  </m:sSubPr>
                                  <m:e>
                                    <m:r>
                                      <m:rPr>
                                        <m:brk m:alnAt="24"/>
                                      </m:rPr>
                                      <a:rPr lang="en-IN" i="1">
                                        <a:latin typeface="Cambria Math" panose="02040503050406030204" pitchFamily="18" charset="0"/>
                                      </a:rPr>
                                      <m:t>𝑓</m:t>
                                    </m:r>
                                  </m:e>
                                  <m:sub>
                                    <m:r>
                                      <m:rPr>
                                        <m:brk m:alnAt="24"/>
                                      </m:rPr>
                                      <a:rPr lang="en-IN" i="1">
                                        <a:latin typeface="Cambria Math" panose="02040503050406030204" pitchFamily="18" charset="0"/>
                                      </a:rPr>
                                      <m:t>0</m:t>
                                    </m:r>
                                  </m:sub>
                                </m:sSub>
                              </m:den>
                            </m:f>
                          </m:sub>
                          <m:sup>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i="1">
                                    <a:latin typeface="Cambria Math" panose="02040503050406030204" pitchFamily="18" charset="0"/>
                                  </a:rPr>
                                  <m:t>∗</m:t>
                                </m:r>
                              </m:sup>
                            </m:sSup>
                            <m:r>
                              <a:rPr lang="en-IN" i="1">
                                <a:latin typeface="Cambria Math" panose="02040503050406030204" pitchFamily="18" charset="0"/>
                              </a:rPr>
                              <m:t>𝑑𝑡</m:t>
                            </m:r>
                          </m:e>
                        </m:nary>
                        <m:r>
                          <a:rPr lang="en-IN" b="0" i="1" smtClean="0">
                            <a:latin typeface="Cambria Math" panose="02040503050406030204" pitchFamily="18" charset="0"/>
                          </a:rPr>
                          <m:t>=</m:t>
                        </m:r>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m:t>
                        </m:r>
                        <m:f>
                          <m:fPr>
                            <m:ctrlPr>
                              <a:rPr lang="en-IN" i="1">
                                <a:latin typeface="Cambria Math" panose="02040503050406030204" pitchFamily="18" charset="0"/>
                              </a:rPr>
                            </m:ctrlPr>
                          </m:fPr>
                          <m:num>
                            <m:r>
                              <m:rPr>
                                <m:brk m:alnAt="24"/>
                              </m:rPr>
                              <a:rPr lang="en-IN" i="1">
                                <a:latin typeface="Cambria Math" panose="02040503050406030204" pitchFamily="18" charset="0"/>
                              </a:rPr>
                              <m:t>1</m:t>
                            </m:r>
                          </m:num>
                          <m:den>
                            <m:r>
                              <m:rPr>
                                <m:brk m:alnAt="24"/>
                              </m:rPr>
                              <a:rPr lang="en-IN" i="1">
                                <a:latin typeface="Cambria Math" panose="02040503050406030204" pitchFamily="18" charset="0"/>
                              </a:rPr>
                              <m:t>2</m:t>
                            </m:r>
                            <m:sSub>
                              <m:sSubPr>
                                <m:ctrlPr>
                                  <a:rPr lang="en-IN" i="1">
                                    <a:latin typeface="Cambria Math" panose="02040503050406030204" pitchFamily="18" charset="0"/>
                                  </a:rPr>
                                </m:ctrlPr>
                              </m:sSubPr>
                              <m:e>
                                <m:r>
                                  <m:rPr>
                                    <m:brk m:alnAt="24"/>
                                  </m:rPr>
                                  <a:rPr lang="en-IN" i="1">
                                    <a:latin typeface="Cambria Math" panose="02040503050406030204" pitchFamily="18" charset="0"/>
                                  </a:rPr>
                                  <m:t>𝑓</m:t>
                                </m:r>
                              </m:e>
                              <m:sub>
                                <m:r>
                                  <m:rPr>
                                    <m:brk m:alnAt="24"/>
                                  </m:rPr>
                                  <a:rPr lang="en-IN" i="1">
                                    <a:latin typeface="Cambria Math" panose="02040503050406030204" pitchFamily="18" charset="0"/>
                                  </a:rPr>
                                  <m:t>0</m:t>
                                </m:r>
                              </m:sub>
                            </m:sSub>
                          </m:den>
                        </m:f>
                      </m:sub>
                      <m:sup>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e>
                        </m:nary>
                        <m:r>
                          <a:rPr lang="en-IN" i="1">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i="1">
                                <a:latin typeface="Cambria Math" panose="02040503050406030204" pitchFamily="18" charset="0"/>
                              </a:rPr>
                              <m:t>∗</m:t>
                            </m:r>
                          </m:sup>
                        </m:sSup>
                        <m:r>
                          <a:rPr lang="en-IN" i="1">
                            <a:latin typeface="Cambria Math" panose="02040503050406030204" pitchFamily="18" charset="0"/>
                          </a:rPr>
                          <m:t>𝑑𝑡</m:t>
                        </m:r>
                      </m:e>
                    </m:nary>
                    <m:r>
                      <a:rPr lang="en-IN" b="0" i="0"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a:rPr lang="en-IN" b="0" i="1" smtClean="0">
                            <a:latin typeface="Cambria Math" panose="02040503050406030204" pitchFamily="18" charset="0"/>
                          </a:rPr>
                          <m:t>0</m:t>
                        </m:r>
                      </m:sub>
                      <m:sup>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e>
                        </m:nary>
                        <m:r>
                          <a:rPr lang="en-IN" i="1">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𝑙</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m:t>
                            </m:r>
                          </m:e>
                          <m:sup>
                            <m:r>
                              <a:rPr lang="en-IN" i="1">
                                <a:latin typeface="Cambria Math" panose="02040503050406030204" pitchFamily="18" charset="0"/>
                              </a:rPr>
                              <m:t>∗</m:t>
                            </m:r>
                          </m:sup>
                        </m:sSup>
                        <m:r>
                          <a:rPr lang="en-IN" i="1">
                            <a:latin typeface="Cambria Math" panose="02040503050406030204" pitchFamily="18" charset="0"/>
                          </a:rPr>
                          <m:t>𝑑𝑡</m:t>
                        </m:r>
                      </m:e>
                    </m:nary>
                  </m:oMath>
                </a14:m>
                <a:endParaRPr lang="en-IN" dirty="0"/>
              </a:p>
              <a:p>
                <a:r>
                  <a:rPr lang="en-IN" dirty="0"/>
                  <a:t>Coherent demodulation</a:t>
                </a:r>
              </a:p>
              <a:p>
                <a:r>
                  <a:rPr lang="en-IN" dirty="0"/>
                  <a:t>Rewriting the above equation:</a:t>
                </a:r>
              </a:p>
              <a:p>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r>
                      <a:rPr lang="en-IN" b="0" i="1" smtClean="0">
                        <a:latin typeface="Cambria Math" panose="02040503050406030204" pitchFamily="18" charset="0"/>
                      </a:rPr>
                      <m:t>= </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0</m:t>
                            </m:r>
                          </m:sub>
                          <m:sup>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den>
                            </m:f>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r>
                              <a:rPr lang="en-IN" b="0" i="1" smtClean="0">
                                <a:latin typeface="Cambria Math" panose="02040503050406030204" pitchFamily="18" charset="0"/>
                              </a:rPr>
                              <m:t>𝑑𝑡</m:t>
                            </m:r>
                          </m:e>
                        </m:nary>
                        <m:r>
                          <a:rPr lang="en-IN" b="0" i="1" smtClean="0">
                            <a:latin typeface="Cambria Math" panose="02040503050406030204" pitchFamily="18" charset="0"/>
                          </a:rPr>
                          <m:t>)</m:t>
                        </m:r>
                      </m:e>
                    </m:nary>
                  </m:oMath>
                </a14:m>
                <a:endParaRPr lang="en-IN" dirty="0"/>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nary>
                      <m:naryPr>
                        <m:limLoc m:val="undOvr"/>
                        <m:ctrlPr>
                          <a:rPr lang="en-IN" i="1">
                            <a:latin typeface="Cambria Math" panose="02040503050406030204" pitchFamily="18" charset="0"/>
                          </a:rPr>
                        </m:ctrlPr>
                      </m:naryPr>
                      <m:sub>
                        <m:r>
                          <m:rPr>
                            <m:brk m:alnAt="24"/>
                          </m:rPr>
                          <a:rPr lang="en-IN" i="1">
                            <a:latin typeface="Cambria Math" panose="02040503050406030204" pitchFamily="18" charset="0"/>
                          </a:rPr>
                          <m:t>0</m:t>
                        </m:r>
                      </m:sub>
                      <m:sup>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den>
                        </m:f>
                      </m:sup>
                      <m:e>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d>
                              <m:dPr>
                                <m:ctrlPr>
                                  <a:rPr lang="en-IN" i="1">
                                    <a:latin typeface="Cambria Math" panose="02040503050406030204" pitchFamily="18" charset="0"/>
                                  </a:rPr>
                                </m:ctrlPr>
                              </m:dPr>
                              <m:e>
                                <m:r>
                                  <a:rPr lang="en-IN" i="1">
                                    <a:latin typeface="Cambria Math" panose="02040503050406030204" pitchFamily="18" charset="0"/>
                                  </a:rPr>
                                  <m:t>𝑘</m:t>
                                </m:r>
                                <m:r>
                                  <a:rPr lang="en-IN" i="1">
                                    <a:latin typeface="Cambria Math" panose="02040503050406030204" pitchFamily="18" charset="0"/>
                                  </a:rPr>
                                  <m:t>−</m:t>
                                </m:r>
                                <m:r>
                                  <a:rPr lang="en-IN" i="1">
                                    <a:latin typeface="Cambria Math" panose="02040503050406030204" pitchFamily="18" charset="0"/>
                                  </a:rPr>
                                  <m:t>𝑙</m:t>
                                </m:r>
                              </m:e>
                            </m:d>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0</m:t>
                                </m:r>
                              </m:sub>
                            </m:sSub>
                            <m:r>
                              <a:rPr lang="en-IN" i="1">
                                <a:latin typeface="Cambria Math" panose="02040503050406030204" pitchFamily="18" charset="0"/>
                              </a:rPr>
                              <m:t>𝑡</m:t>
                            </m:r>
                          </m:sup>
                        </m:sSup>
                        <m:r>
                          <a:rPr lang="en-IN" i="1">
                            <a:latin typeface="Cambria Math" panose="02040503050406030204" pitchFamily="18" charset="0"/>
                          </a:rPr>
                          <m:t>𝑑𝑡</m:t>
                        </m:r>
                      </m:e>
                    </m:nary>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0, 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e>
                            <m:r>
                              <a:rPr lang="en-IN" b="0" i="1" smtClean="0">
                                <a:latin typeface="Cambria Math" panose="02040503050406030204" pitchFamily="18" charset="0"/>
                              </a:rPr>
                              <m:t>1, 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eqArr>
                      </m:e>
                    </m:d>
                  </m:oMath>
                </a14:m>
                <a:endParaRPr lang="en-IN" dirty="0"/>
              </a:p>
              <a:p>
                <a14:m>
                  <m:oMath xmlns:m="http://schemas.openxmlformats.org/officeDocument/2006/math">
                    <m:r>
                      <a:rPr lang="en-IN" b="0" i="1" smtClean="0">
                        <a:latin typeface="Cambria Math" panose="02040503050406030204" pitchFamily="18" charset="0"/>
                      </a:rPr>
                      <m:t>⇒</m:t>
                    </m:r>
                  </m:oMath>
                </a14:m>
                <a:r>
                  <a:rPr lang="en-IN" dirty="0"/>
                  <a:t> Sub-carriers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𝑙</m:t>
                        </m:r>
                      </m:sup>
                    </m:sSup>
                  </m:oMath>
                </a14:m>
                <a:r>
                  <a:rPr lang="en-IN" dirty="0"/>
                  <a:t> are orthogonal</a:t>
                </a:r>
              </a:p>
              <a:p>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r>
                              <a:rPr lang="en-IN" b="0" i="1" smtClean="0">
                                <a:latin typeface="Cambria Math" panose="02040503050406030204" pitchFamily="18" charset="0"/>
                              </a:rPr>
                              <m:t>𝑋</m:t>
                            </m:r>
                          </m:e>
                        </m:nary>
                      </m:e>
                      <m:sub>
                        <m:r>
                          <a:rPr lang="en-IN" b="0" i="1" smtClean="0">
                            <a:latin typeface="Cambria Math" panose="02040503050406030204" pitchFamily="18" charset="0"/>
                          </a:rPr>
                          <m:t>𝑘</m:t>
                        </m:r>
                      </m:sub>
                    </m:sSub>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𝑙</m:t>
                        </m:r>
                      </m:sub>
                    </m:sSub>
                    <m:r>
                      <a:rPr lang="en-IN" b="0" i="1" smtClean="0">
                        <a:latin typeface="Cambria Math" panose="02040503050406030204" pitchFamily="18" charset="0"/>
                      </a:rPr>
                      <m:t> −</m:t>
                    </m:r>
                    <m:r>
                      <a:rPr lang="en-IN" b="0" i="1" smtClean="0">
                        <a:latin typeface="Cambria Math" panose="02040503050406030204" pitchFamily="18" charset="0"/>
                      </a:rPr>
                      <m:t>𝑑𝑖𝑠𝑐𝑟𝑒𝑡𝑒</m:t>
                    </m:r>
                    <m:r>
                      <a:rPr lang="en-IN" b="0" i="1" smtClean="0">
                        <a:latin typeface="Cambria Math" panose="02040503050406030204" pitchFamily="18" charset="0"/>
                      </a:rPr>
                      <m:t> </m:t>
                    </m:r>
                    <m:r>
                      <a:rPr lang="en-IN" b="0" i="1" smtClean="0">
                        <a:latin typeface="Cambria Math" panose="02040503050406030204" pitchFamily="18" charset="0"/>
                      </a:rPr>
                      <m:t>𝑑𝑒𝑙𝑡𝑎</m:t>
                    </m:r>
                    <m:r>
                      <a:rPr lang="en-IN" b="0" i="1" smtClean="0">
                        <a:latin typeface="Cambria Math" panose="02040503050406030204" pitchFamily="18" charset="0"/>
                      </a:rPr>
                      <m:t> </m:t>
                    </m:r>
                    <m:r>
                      <a:rPr lang="en-IN" b="0" i="1" smtClean="0">
                        <a:latin typeface="Cambria Math" panose="02040503050406030204" pitchFamily="18" charset="0"/>
                      </a:rPr>
                      <m:t>𝑓𝑢𝑛𝑐𝑡𝑖𝑜𝑛</m:t>
                    </m:r>
                  </m:oMath>
                </a14:m>
                <a:endParaRPr lang="en-IN" dirty="0"/>
              </a:p>
              <a:p>
                <a:r>
                  <a:rPr lang="en-IN" dirty="0"/>
                  <a:t>i.e. the sub-carrier orthogonality can leveraged to extract the symbol </a:t>
                </a:r>
                <a14:m>
                  <m:oMath xmlns:m="http://schemas.openxmlformats.org/officeDocument/2006/math">
                    <m:r>
                      <a:rPr lang="en-IN" b="0" i="1" smtClean="0">
                        <a:latin typeface="Cambria Math" panose="02040503050406030204" pitchFamily="18" charset="0"/>
                      </a:rPr>
                      <m:t>⇒</m:t>
                    </m:r>
                  </m:oMath>
                </a14:m>
                <a:r>
                  <a:rPr lang="en-IN" dirty="0"/>
                  <a:t> inner product between two sub-carriers that are orthogonal is zero</a:t>
                </a:r>
              </a:p>
              <a:p>
                <a:r>
                  <a:rPr lang="en-IN" dirty="0"/>
                  <a:t>In summary</a:t>
                </a:r>
              </a:p>
              <a:p>
                <a:pPr lvl="1"/>
                <a:r>
                  <a:rPr lang="en-IN" dirty="0"/>
                  <a:t>Orthogonal – sub-carriers are orthogonal</a:t>
                </a:r>
              </a:p>
              <a:p>
                <a:pPr lvl="1"/>
                <a:r>
                  <a:rPr lang="en-IN" dirty="0"/>
                  <a:t>Frequency Division – Dividing bandwidth into multiple sub-carriers</a:t>
                </a:r>
              </a:p>
              <a:p>
                <a:pPr lvl="1"/>
                <a:r>
                  <a:rPr lang="en-IN" dirty="0"/>
                  <a:t>Multiplexing – Parallel transmission of multiple symbols over multiple sub-carriers in the same band – Wide Bandwidth Channel</a:t>
                </a:r>
              </a:p>
              <a:p>
                <a:pPr lvl="1"/>
                <a:r>
                  <a:rPr lang="en-IN" dirty="0"/>
                  <a:t>Enables transmission over large bandwidth without ISI – extremely high data rates</a:t>
                </a:r>
              </a:p>
              <a:p>
                <a:endParaRPr lang="en-IN" dirty="0"/>
              </a:p>
            </p:txBody>
          </p:sp>
        </mc:Choice>
        <mc:Fallback>
          <p:sp>
            <p:nvSpPr>
              <p:cNvPr id="3" name="Content Placeholder 2">
                <a:extLst>
                  <a:ext uri="{FF2B5EF4-FFF2-40B4-BE49-F238E27FC236}">
                    <a16:creationId xmlns:a16="http://schemas.microsoft.com/office/drawing/2014/main" id="{8AD1B7FC-C038-57CF-A6F1-78A4DB5105C5}"/>
                  </a:ext>
                </a:extLst>
              </p:cNvPr>
              <p:cNvSpPr>
                <a:spLocks noGrp="1" noRot="1" noChangeAspect="1" noMove="1" noResize="1" noEditPoints="1" noAdjustHandles="1" noChangeArrowheads="1" noChangeShapeType="1" noTextEdit="1"/>
              </p:cNvSpPr>
              <p:nvPr>
                <p:ph sz="quarter" idx="10"/>
              </p:nvPr>
            </p:nvSpPr>
            <p:spPr>
              <a:blipFill>
                <a:blip r:embed="rId2"/>
                <a:stretch>
                  <a:fillRect t="-1331"/>
                </a:stretch>
              </a:blipFill>
            </p:spPr>
            <p:txBody>
              <a:bodyPr/>
              <a:lstStyle/>
              <a:p>
                <a:r>
                  <a:rPr lang="en-IN">
                    <a:noFill/>
                  </a:rPr>
                  <a:t> </a:t>
                </a:r>
              </a:p>
            </p:txBody>
          </p:sp>
        </mc:Fallback>
      </mc:AlternateContent>
    </p:spTree>
    <p:extLst>
      <p:ext uri="{BB962C8B-B14F-4D97-AF65-F5344CB8AC3E}">
        <p14:creationId xmlns:p14="http://schemas.microsoft.com/office/powerpoint/2010/main" val="92562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048ABE0-78FF-C58D-0727-27B51BAF8361}"/>
                  </a:ext>
                </a:extLst>
              </p:cNvPr>
              <p:cNvSpPr>
                <a:spLocks noGrp="1"/>
              </p:cNvSpPr>
              <p:nvPr>
                <p:ph type="title"/>
              </p:nvPr>
            </p:nvSpPr>
            <p:spPr/>
            <p:txBody>
              <a:bodyPr/>
              <a:lstStyle/>
              <a:p>
                <a:r>
                  <a:rPr lang="en-IN" dirty="0"/>
                  <a:t>OFDM Generation – IDFT </a:t>
                </a:r>
                <a14:m>
                  <m:oMath xmlns:m="http://schemas.openxmlformats.org/officeDocument/2006/math">
                    <m:r>
                      <a:rPr lang="en-IN" b="0" i="1" smtClean="0">
                        <a:latin typeface="Cambria Math" panose="02040503050406030204" pitchFamily="18" charset="0"/>
                      </a:rPr>
                      <m:t>⇒</m:t>
                    </m:r>
                  </m:oMath>
                </a14:m>
                <a:r>
                  <a:rPr lang="en-IN" dirty="0"/>
                  <a:t> IFFT</a:t>
                </a:r>
              </a:p>
            </p:txBody>
          </p:sp>
        </mc:Choice>
        <mc:Fallback>
          <p:sp>
            <p:nvSpPr>
              <p:cNvPr id="2" name="Title 1">
                <a:extLst>
                  <a:ext uri="{FF2B5EF4-FFF2-40B4-BE49-F238E27FC236}">
                    <a16:creationId xmlns:a16="http://schemas.microsoft.com/office/drawing/2014/main" id="{7048ABE0-78FF-C58D-0727-27B51BAF8361}"/>
                  </a:ext>
                </a:extLst>
              </p:cNvPr>
              <p:cNvSpPr>
                <a:spLocks noGrp="1" noRot="1" noChangeAspect="1" noMove="1" noResize="1" noEditPoints="1" noAdjustHandles="1" noChangeArrowheads="1" noChangeShapeType="1" noTextEdit="1"/>
              </p:cNvSpPr>
              <p:nvPr>
                <p:ph type="title"/>
              </p:nvPr>
            </p:nvSpPr>
            <p:spPr>
              <a:blipFill>
                <a:blip r:embed="rId2"/>
                <a:stretch>
                  <a:fillRect l="-1065" t="-30769" b="-600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449164-8BC5-1033-DB84-541114A9850B}"/>
                  </a:ext>
                </a:extLst>
              </p:cNvPr>
              <p:cNvSpPr>
                <a:spLocks noGrp="1"/>
              </p:cNvSpPr>
              <p:nvPr>
                <p:ph sz="quarter" idx="10"/>
              </p:nvPr>
            </p:nvSpPr>
            <p:spPr>
              <a:xfrm>
                <a:off x="213644" y="550864"/>
                <a:ext cx="11774223" cy="3895301"/>
              </a:xfrm>
            </p:spPr>
            <p:txBody>
              <a:bodyPr>
                <a:normAutofit fontScale="70000" lnSpcReduction="20000"/>
              </a:bodyPr>
              <a:lstStyle/>
              <a:p>
                <a:r>
                  <a:rPr lang="en-IN" dirty="0"/>
                  <a:t>OFDM comprises of 1000s of sub-carriers </a:t>
                </a:r>
                <a14:m>
                  <m:oMath xmlns:m="http://schemas.openxmlformats.org/officeDocument/2006/math">
                    <m:r>
                      <a:rPr lang="en-IN" b="0" i="1" smtClean="0">
                        <a:latin typeface="Cambria Math" panose="02040503050406030204" pitchFamily="18" charset="0"/>
                      </a:rPr>
                      <m:t>⇒</m:t>
                    </m:r>
                  </m:oMath>
                </a14:m>
                <a:r>
                  <a:rPr lang="en-IN" dirty="0"/>
                  <a:t> difficult to generate!</a:t>
                </a:r>
              </a:p>
              <a:p>
                <a:r>
                  <a:rPr lang="en-IN" dirty="0"/>
                  <a:t>Is there a simple technique to generate OFDM?</a:t>
                </a:r>
              </a:p>
              <a:p>
                <a:r>
                  <a:rPr lang="en-IN" dirty="0"/>
                  <a:t>Yes – using sampling!</a:t>
                </a:r>
              </a:p>
              <a:p>
                <a:r>
                  <a:rPr lang="en-IN" dirty="0"/>
                  <a:t>Considering signal BW is limited to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𝑚𝑎𝑥</m:t>
                        </m:r>
                      </m:sub>
                    </m:sSub>
                    <m:r>
                      <a:rPr lang="en-IN" b="0" i="1" smtClean="0">
                        <a:latin typeface="Cambria Math" panose="02040503050406030204" pitchFamily="18" charset="0"/>
                      </a:rPr>
                      <m:t>)</m:t>
                    </m:r>
                  </m:oMath>
                </a14:m>
                <a:r>
                  <a:rPr lang="en-IN" dirty="0"/>
                  <a:t>, the sampling frequency 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r>
                      <a:rPr lang="en-IN" b="0" i="1" smtClean="0">
                        <a:latin typeface="Cambria Math" panose="02040503050406030204" pitchFamily="18" charset="0"/>
                      </a:rPr>
                      <m:t>=2×</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2</m:t>
                        </m:r>
                      </m:den>
                    </m:f>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(Nyquist Criterion)</a:t>
                </a:r>
              </a:p>
              <a:p>
                <a:r>
                  <a:rPr lang="en-IN" dirty="0"/>
                  <a:t>Sampling duration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𝑠</m:t>
                        </m:r>
                      </m:sub>
                    </m:sSub>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𝑠</m:t>
                            </m:r>
                          </m:sub>
                        </m:sSub>
                      </m:den>
                    </m:f>
                  </m:oMath>
                </a14:m>
                <a:endParaRPr lang="en-IN" b="0" dirty="0"/>
              </a:p>
              <a:p>
                <a:r>
                  <a:rPr lang="en-IN" dirty="0"/>
                  <a:t>The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oMath>
                </a14:m>
                <a:r>
                  <a:rPr lang="en-IN" dirty="0"/>
                  <a:t> sample will be at </a:t>
                </a:r>
                <a14:m>
                  <m:oMath xmlns:m="http://schemas.openxmlformats.org/officeDocument/2006/math">
                    <m:r>
                      <m:rPr>
                        <m:sty m:val="p"/>
                      </m:rPr>
                      <a:rPr lang="en-IN" b="0" i="0" smtClean="0">
                        <a:latin typeface="Cambria Math" panose="02040503050406030204" pitchFamily="18" charset="0"/>
                      </a:rPr>
                      <m:t>t</m:t>
                    </m:r>
                    <m:r>
                      <a:rPr lang="en-IN" b="0" i="0"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𝑠</m:t>
                        </m:r>
                      </m:sub>
                    </m:sSub>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𝑙</m:t>
                        </m:r>
                      </m:num>
                      <m:den>
                        <m:r>
                          <a:rPr lang="en-IN" b="0" i="1" smtClean="0">
                            <a:latin typeface="Cambria Math" panose="02040503050406030204" pitchFamily="18" charset="0"/>
                          </a:rPr>
                          <m:t>𝐵</m:t>
                        </m:r>
                      </m:den>
                    </m:f>
                  </m:oMath>
                </a14:m>
                <a:endParaRPr lang="en-IN" dirty="0"/>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𝑘</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0</m:t>
                                </m:r>
                              </m:sub>
                            </m:sSub>
                            <m:r>
                              <a:rPr lang="en-IN" b="0" i="1" smtClean="0">
                                <a:latin typeface="Cambria Math" panose="02040503050406030204" pitchFamily="18" charset="0"/>
                              </a:rPr>
                              <m:t>𝑡</m:t>
                            </m:r>
                          </m:sup>
                        </m:sSup>
                        <m:r>
                          <a:rPr lang="en-IN" b="0" i="1" smtClean="0">
                            <a:latin typeface="Cambria Math" panose="02040503050406030204" pitchFamily="18" charset="0"/>
                          </a:rPr>
                          <m:t>=</m:t>
                        </m:r>
                      </m:e>
                    </m:nary>
                  </m:oMath>
                </a14:m>
                <a:r>
                  <a:rPr lang="en-IN" dirty="0"/>
                  <a:t> </a:t>
                </a:r>
                <a14:m>
                  <m:oMath xmlns:m="http://schemas.openxmlformats.org/officeDocument/2006/math">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m:t>
                            </m:r>
                            <m:f>
                              <m:fPr>
                                <m:ctrlPr>
                                  <a:rPr lang="en-IN" b="0" i="1" smtClean="0">
                                    <a:latin typeface="Cambria Math" panose="02040503050406030204" pitchFamily="18" charset="0"/>
                                  </a:rPr>
                                </m:ctrlPr>
                              </m:fPr>
                              <m:num>
                                <m:r>
                                  <a:rPr lang="en-IN" b="0" i="1" smtClean="0">
                                    <a:latin typeface="Cambria Math" panose="02040503050406030204" pitchFamily="18" charset="0"/>
                                  </a:rPr>
                                  <m:t>𝐵</m:t>
                                </m:r>
                              </m:num>
                              <m:den>
                                <m:r>
                                  <a:rPr lang="en-IN" b="0" i="1" smtClean="0">
                                    <a:latin typeface="Cambria Math" panose="02040503050406030204" pitchFamily="18" charset="0"/>
                                  </a:rPr>
                                  <m:t>𝑁</m:t>
                                </m:r>
                              </m:den>
                            </m:f>
                            <m:f>
                              <m:fPr>
                                <m:ctrlPr>
                                  <a:rPr lang="en-IN" b="0" i="1" smtClean="0">
                                    <a:latin typeface="Cambria Math" panose="02040503050406030204" pitchFamily="18" charset="0"/>
                                  </a:rPr>
                                </m:ctrlPr>
                              </m:fPr>
                              <m:num>
                                <m:r>
                                  <a:rPr lang="en-IN" b="0" i="1" smtClean="0">
                                    <a:latin typeface="Cambria Math" panose="02040503050406030204" pitchFamily="18" charset="0"/>
                                  </a:rPr>
                                  <m:t>𝑙</m:t>
                                </m:r>
                              </m:num>
                              <m:den>
                                <m:r>
                                  <a:rPr lang="en-IN" b="0" i="1" smtClean="0">
                                    <a:latin typeface="Cambria Math" panose="02040503050406030204" pitchFamily="18" charset="0"/>
                                  </a:rPr>
                                  <m:t>𝐵</m:t>
                                </m:r>
                              </m:den>
                            </m:f>
                          </m:sup>
                        </m:sSup>
                        <m:r>
                          <a:rPr lang="en-IN" i="1">
                            <a:latin typeface="Cambria Math" panose="02040503050406030204" pitchFamily="18" charset="0"/>
                          </a:rPr>
                          <m:t>=</m:t>
                        </m:r>
                      </m:e>
                    </m:nary>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f>
                              <m:fPr>
                                <m:ctrlPr>
                                  <a:rPr lang="en-IN" b="0" i="1" smtClean="0">
                                    <a:latin typeface="Cambria Math" panose="02040503050406030204" pitchFamily="18" charset="0"/>
                                  </a:rPr>
                                </m:ctrlPr>
                              </m:fPr>
                              <m:num>
                                <m:r>
                                  <a:rPr lang="en-IN" i="1">
                                    <a:latin typeface="Cambria Math" panose="02040503050406030204" pitchFamily="18" charset="0"/>
                                  </a:rPr>
                                  <m:t>𝑗</m:t>
                                </m:r>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𝑘𝑙</m:t>
                                </m:r>
                              </m:num>
                              <m:den>
                                <m:r>
                                  <a:rPr lang="en-IN" b="0" i="1" smtClean="0">
                                    <a:latin typeface="Cambria Math" panose="02040503050406030204" pitchFamily="18" charset="0"/>
                                  </a:rPr>
                                  <m:t>𝑁</m:t>
                                </m:r>
                              </m:den>
                            </m:f>
                          </m:sup>
                        </m:sSup>
                      </m:e>
                    </m:nary>
                  </m:oMath>
                </a14:m>
                <a:endParaRPr lang="en-IN" dirty="0"/>
              </a:p>
              <a:p>
                <a:r>
                  <a:rPr lang="en-IN" dirty="0"/>
                  <a:t>Scaling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oMath>
                </a14:m>
                <a:r>
                  <a:rPr lang="en-IN" dirty="0"/>
                  <a:t> by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𝑁</m:t>
                        </m:r>
                      </m:den>
                    </m:f>
                  </m:oMath>
                </a14:m>
                <a:r>
                  <a:rPr lang="en-IN" dirty="0"/>
                  <a:t> factor </a:t>
                </a:r>
                <a14:m>
                  <m:oMath xmlns:m="http://schemas.openxmlformats.org/officeDocument/2006/math">
                    <m:r>
                      <a:rPr lang="en-IN" b="0" i="1" smtClean="0">
                        <a:latin typeface="Cambria Math" panose="02040503050406030204" pitchFamily="18" charset="0"/>
                      </a:rPr>
                      <m:t>⇒</m:t>
                    </m:r>
                  </m:oMath>
                </a14:m>
                <a:r>
                  <a:rPr lang="en-IN" dirty="0"/>
                  <a:t> </a:t>
                </a:r>
                <a14:m>
                  <m:oMath xmlns:m="http://schemas.openxmlformats.org/officeDocument/2006/math">
                    <m:f>
                      <m:fPr>
                        <m:ctrlPr>
                          <a:rPr lang="en-IN" b="0" i="0" smtClean="0">
                            <a:latin typeface="Cambria Math" panose="02040503050406030204" pitchFamily="18" charset="0"/>
                          </a:rPr>
                        </m:ctrlPr>
                      </m:fPr>
                      <m:num>
                        <m:r>
                          <a:rPr lang="en-IN" b="0" i="0" smtClean="0">
                            <a:latin typeface="Cambria Math" panose="02040503050406030204" pitchFamily="18" charset="0"/>
                          </a:rPr>
                          <m:t>1</m:t>
                        </m:r>
                      </m:num>
                      <m:den>
                        <m:r>
                          <m:rPr>
                            <m:sty m:val="p"/>
                          </m:rPr>
                          <a:rPr lang="en-IN" b="0" i="0" smtClean="0">
                            <a:latin typeface="Cambria Math" panose="02040503050406030204" pitchFamily="18" charset="0"/>
                          </a:rPr>
                          <m:t>N</m:t>
                        </m:r>
                      </m:den>
                    </m:f>
                    <m:nary>
                      <m:naryPr>
                        <m:chr m:val="∑"/>
                        <m:supHide m:val="on"/>
                        <m:ctrlPr>
                          <a:rPr lang="en-IN" i="1" smtClean="0">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f>
                              <m:fPr>
                                <m:ctrlPr>
                                  <a:rPr lang="en-IN" b="0" i="1" smtClean="0">
                                    <a:latin typeface="Cambria Math" panose="02040503050406030204" pitchFamily="18" charset="0"/>
                                  </a:rPr>
                                </m:ctrlPr>
                              </m:fPr>
                              <m:num>
                                <m:r>
                                  <a:rPr lang="en-IN" b="0" i="1" smtClean="0">
                                    <a:latin typeface="Cambria Math" panose="02040503050406030204" pitchFamily="18" charset="0"/>
                                  </a:rPr>
                                  <m:t>𝑘𝑙</m:t>
                                </m:r>
                              </m:num>
                              <m:den>
                                <m:r>
                                  <a:rPr lang="en-IN" b="0" i="1" smtClean="0">
                                    <a:latin typeface="Cambria Math" panose="02040503050406030204" pitchFamily="18" charset="0"/>
                                  </a:rPr>
                                  <m:t>𝑁</m:t>
                                </m:r>
                              </m:den>
                            </m:f>
                          </m:sup>
                        </m:sSup>
                      </m:e>
                    </m:nary>
                  </m:oMath>
                </a14:m>
                <a:endParaRPr lang="en-IN" dirty="0"/>
              </a:p>
              <a:p>
                <a:r>
                  <a:rPr lang="en-IN" dirty="0"/>
                  <a:t>The expression </a:t>
                </a:r>
                <a14:m>
                  <m:oMath xmlns:m="http://schemas.openxmlformats.org/officeDocument/2006/math">
                    <m:f>
                      <m:fPr>
                        <m:ctrlPr>
                          <a:rPr lang="en-IN" b="0" i="1" smtClean="0">
                            <a:latin typeface="Cambria Math" panose="02040503050406030204" pitchFamily="18" charset="0"/>
                          </a:rPr>
                        </m:ctrlPr>
                      </m:fPr>
                      <m:num>
                        <m:r>
                          <a:rPr lang="en-IN" b="0" i="0" smtClean="0">
                            <a:latin typeface="Cambria Math" panose="02040503050406030204" pitchFamily="18" charset="0"/>
                          </a:rPr>
                          <m:t>1</m:t>
                        </m:r>
                      </m:num>
                      <m:den>
                        <m:r>
                          <m:rPr>
                            <m:sty m:val="p"/>
                          </m:rPr>
                          <a:rPr lang="en-IN" b="0" i="0" smtClean="0">
                            <a:latin typeface="Cambria Math" panose="02040503050406030204" pitchFamily="18" charset="0"/>
                          </a:rPr>
                          <m:t>N</m:t>
                        </m:r>
                      </m:den>
                    </m:f>
                    <m:nary>
                      <m:naryPr>
                        <m:chr m:val="∑"/>
                        <m:supHide m:val="on"/>
                        <m:ctrlPr>
                          <a:rPr lang="en-IN" i="1">
                            <a:latin typeface="Cambria Math" panose="02040503050406030204" pitchFamily="18" charset="0"/>
                          </a:rPr>
                        </m:ctrlPr>
                      </m:naryPr>
                      <m:sub>
                        <m:r>
                          <m:rPr>
                            <m:brk m:alnAt="7"/>
                          </m:rPr>
                          <a:rPr lang="en-IN" i="1">
                            <a:latin typeface="Cambria Math" panose="02040503050406030204" pitchFamily="18" charset="0"/>
                          </a:rPr>
                          <m:t>𝑘</m:t>
                        </m:r>
                      </m:sub>
                      <m:sup/>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𝑘</m:t>
                            </m:r>
                          </m:sub>
                        </m:sSub>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f>
                              <m:fPr>
                                <m:ctrlPr>
                                  <a:rPr lang="en-IN" b="0" i="1" smtClean="0">
                                    <a:latin typeface="Cambria Math" panose="02040503050406030204" pitchFamily="18" charset="0"/>
                                  </a:rPr>
                                </m:ctrlPr>
                              </m:fPr>
                              <m:num>
                                <m:r>
                                  <a:rPr lang="en-IN" b="0" i="1" smtClean="0">
                                    <a:latin typeface="Cambria Math" panose="02040503050406030204" pitchFamily="18" charset="0"/>
                                  </a:rPr>
                                  <m:t>𝑘𝑙</m:t>
                                </m:r>
                              </m:num>
                              <m:den>
                                <m:r>
                                  <a:rPr lang="en-IN" b="0" i="1" smtClean="0">
                                    <a:latin typeface="Cambria Math" panose="02040503050406030204" pitchFamily="18" charset="0"/>
                                  </a:rPr>
                                  <m:t>𝑁</m:t>
                                </m:r>
                              </m:den>
                            </m:f>
                          </m:sup>
                        </m:sSup>
                        <m:r>
                          <a:rPr lang="en-IN" i="1">
                            <a:latin typeface="Cambria Math" panose="02040503050406030204" pitchFamily="18" charset="0"/>
                          </a:rPr>
                          <m:t>𝑑𝑡</m:t>
                        </m:r>
                      </m:e>
                    </m:nary>
                  </m:oMath>
                </a14:m>
                <a:r>
                  <a:rPr lang="en-IN" dirty="0"/>
                  <a:t> is representation of IDFT – </a:t>
                </a:r>
                <a:r>
                  <a:rPr lang="en-IN" b="1" dirty="0"/>
                  <a:t>Inverse Discrete Fourier Transform</a:t>
                </a:r>
              </a:p>
              <a:p>
                <a:r>
                  <a:rPr lang="en-IN" dirty="0"/>
                  <a:t>IDFT can be efficiently implemented using IFFT – </a:t>
                </a:r>
                <a:r>
                  <a:rPr lang="en-IN" b="1" dirty="0"/>
                  <a:t>Inverse Fast Fourier Transform</a:t>
                </a:r>
              </a:p>
              <a:p>
                <a:r>
                  <a:rPr lang="en-IN" dirty="0"/>
                  <a:t>IFFT algo is widely implemented in DSP chipsets – computational complexity is </a:t>
                </a:r>
                <a14:m>
                  <m:oMath xmlns:m="http://schemas.openxmlformats.org/officeDocument/2006/math">
                    <m:r>
                      <a:rPr lang="en-IN" b="0" i="1" smtClean="0">
                        <a:latin typeface="Cambria Math" panose="02040503050406030204" pitchFamily="18" charset="0"/>
                      </a:rPr>
                      <m:t>𝑁𝑙𝑜</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2</m:t>
                        </m:r>
                      </m:sub>
                    </m:sSub>
                    <m:r>
                      <a:rPr lang="en-IN" b="0" i="1" smtClean="0">
                        <a:latin typeface="Cambria Math" panose="02040503050406030204" pitchFamily="18" charset="0"/>
                      </a:rPr>
                      <m:t>𝑁</m:t>
                    </m:r>
                  </m:oMath>
                </a14:m>
                <a:endParaRPr lang="en-IN" dirty="0"/>
              </a:p>
              <a:p>
                <a:endParaRPr lang="en-IN" dirty="0"/>
              </a:p>
            </p:txBody>
          </p:sp>
        </mc:Choice>
        <mc:Fallback>
          <p:sp>
            <p:nvSpPr>
              <p:cNvPr id="3" name="Content Placeholder 2">
                <a:extLst>
                  <a:ext uri="{FF2B5EF4-FFF2-40B4-BE49-F238E27FC236}">
                    <a16:creationId xmlns:a16="http://schemas.microsoft.com/office/drawing/2014/main" id="{C1449164-8BC5-1033-DB84-541114A9850B}"/>
                  </a:ext>
                </a:extLst>
              </p:cNvPr>
              <p:cNvSpPr>
                <a:spLocks noGrp="1" noRot="1" noChangeAspect="1" noMove="1" noResize="1" noEditPoints="1" noAdjustHandles="1" noChangeArrowheads="1" noChangeShapeType="1" noTextEdit="1"/>
              </p:cNvSpPr>
              <p:nvPr>
                <p:ph sz="quarter" idx="10"/>
              </p:nvPr>
            </p:nvSpPr>
            <p:spPr>
              <a:xfrm>
                <a:off x="213644" y="550864"/>
                <a:ext cx="11774223" cy="3895301"/>
              </a:xfrm>
              <a:blipFill>
                <a:blip r:embed="rId3"/>
                <a:stretch>
                  <a:fillRect t="-1565"/>
                </a:stretch>
              </a:blipFill>
            </p:spPr>
            <p:txBody>
              <a:bodyPr/>
              <a:lstStyle/>
              <a:p>
                <a:r>
                  <a:rPr lang="en-IN">
                    <a:noFill/>
                  </a:rPr>
                  <a:t> </a:t>
                </a:r>
              </a:p>
            </p:txBody>
          </p:sp>
        </mc:Fallback>
      </mc:AlternateContent>
      <p:grpSp>
        <p:nvGrpSpPr>
          <p:cNvPr id="26" name="Group 25">
            <a:extLst>
              <a:ext uri="{FF2B5EF4-FFF2-40B4-BE49-F238E27FC236}">
                <a16:creationId xmlns:a16="http://schemas.microsoft.com/office/drawing/2014/main" id="{3167A2CB-68F8-42F1-684F-7EFF57474F43}"/>
              </a:ext>
            </a:extLst>
          </p:cNvPr>
          <p:cNvGrpSpPr/>
          <p:nvPr/>
        </p:nvGrpSpPr>
        <p:grpSpPr>
          <a:xfrm>
            <a:off x="5343787" y="4607430"/>
            <a:ext cx="5009069" cy="1945330"/>
            <a:chOff x="5343787" y="4607430"/>
            <a:chExt cx="5009069" cy="1945330"/>
          </a:xfrm>
        </p:grpSpPr>
        <p:sp>
          <p:nvSpPr>
            <p:cNvPr id="18" name="Rectangle 17">
              <a:extLst>
                <a:ext uri="{FF2B5EF4-FFF2-40B4-BE49-F238E27FC236}">
                  <a16:creationId xmlns:a16="http://schemas.microsoft.com/office/drawing/2014/main" id="{287C053B-8347-C12F-BD9A-F6C91E81B5D1}"/>
                </a:ext>
              </a:extLst>
            </p:cNvPr>
            <p:cNvSpPr/>
            <p:nvPr/>
          </p:nvSpPr>
          <p:spPr>
            <a:xfrm>
              <a:off x="5343787" y="4607430"/>
              <a:ext cx="1669409" cy="19453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20" name="Rectangle 19">
              <a:extLst>
                <a:ext uri="{FF2B5EF4-FFF2-40B4-BE49-F238E27FC236}">
                  <a16:creationId xmlns:a16="http://schemas.microsoft.com/office/drawing/2014/main" id="{28233C40-AC82-BFD0-BFF4-AC5A651AF9D9}"/>
                </a:ext>
              </a:extLst>
            </p:cNvPr>
            <p:cNvSpPr/>
            <p:nvPr/>
          </p:nvSpPr>
          <p:spPr>
            <a:xfrm>
              <a:off x="8683447" y="4607430"/>
              <a:ext cx="1669409" cy="19453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21" name="TextBox 20">
              <a:extLst>
                <a:ext uri="{FF2B5EF4-FFF2-40B4-BE49-F238E27FC236}">
                  <a16:creationId xmlns:a16="http://schemas.microsoft.com/office/drawing/2014/main" id="{DD7C2A25-C3A2-1060-BE84-7368B7B4EB3A}"/>
                </a:ext>
              </a:extLst>
            </p:cNvPr>
            <p:cNvSpPr txBox="1"/>
            <p:nvPr/>
          </p:nvSpPr>
          <p:spPr>
            <a:xfrm>
              <a:off x="5343787" y="5208963"/>
              <a:ext cx="1669409" cy="830997"/>
            </a:xfrm>
            <a:prstGeom prst="rect">
              <a:avLst/>
            </a:prstGeom>
            <a:noFill/>
          </p:spPr>
          <p:txBody>
            <a:bodyPr wrap="square" rtlCol="0">
              <a:spAutoFit/>
            </a:bodyPr>
            <a:lstStyle/>
            <a:p>
              <a:pPr algn="ctr"/>
              <a:r>
                <a:rPr lang="en-IN" sz="1600" dirty="0">
                  <a:latin typeface="Gotham Light" pitchFamily="50" charset="0"/>
                </a:rPr>
                <a:t>Tx</a:t>
              </a:r>
            </a:p>
            <a:p>
              <a:pPr algn="ctr"/>
              <a:r>
                <a:rPr lang="en-IN" sz="1600" dirty="0">
                  <a:latin typeface="Gotham Light" pitchFamily="50" charset="0"/>
                </a:rPr>
                <a:t>IFFT</a:t>
              </a:r>
            </a:p>
            <a:p>
              <a:pPr algn="ctr"/>
              <a:r>
                <a:rPr lang="en-IN" sz="1600" dirty="0">
                  <a:latin typeface="Gotham Light" pitchFamily="50" charset="0"/>
                </a:rPr>
                <a:t>Load/Modulate</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D8DAF7B-BCC1-44FB-5C30-7AAD18779A74}"/>
                    </a:ext>
                  </a:extLst>
                </p:cNvPr>
                <p:cNvSpPr txBox="1"/>
                <p:nvPr/>
              </p:nvSpPr>
              <p:spPr>
                <a:xfrm>
                  <a:off x="8683447" y="5208963"/>
                  <a:ext cx="1669409" cy="830997"/>
                </a:xfrm>
                <a:prstGeom prst="rect">
                  <a:avLst/>
                </a:prstGeom>
                <a:noFill/>
              </p:spPr>
              <p:txBody>
                <a:bodyPr wrap="square" rtlCol="0">
                  <a:spAutoFit/>
                </a:bodyPr>
                <a:lstStyle/>
                <a:p>
                  <a:pPr algn="ctr"/>
                  <a:r>
                    <a:rPr lang="en-IN" sz="1600" dirty="0">
                      <a:latin typeface="Gotham Light" pitchFamily="50" charset="0"/>
                    </a:rPr>
                    <a:t>Rx</a:t>
                  </a:r>
                </a:p>
                <a:p>
                  <a:pPr algn="ctr"/>
                  <a14:m>
                    <m:oMathPara xmlns:m="http://schemas.openxmlformats.org/officeDocument/2006/math">
                      <m:oMathParaPr>
                        <m:jc m:val="centerGroup"/>
                      </m:oMathParaPr>
                      <m:oMath xmlns:m="http://schemas.openxmlformats.org/officeDocument/2006/math">
                        <m:sSup>
                          <m:sSupPr>
                            <m:ctrlPr>
                              <a:rPr lang="en-IN" sz="1600" b="0" i="1" dirty="0" smtClean="0">
                                <a:latin typeface="Cambria Math" panose="02040503050406030204" pitchFamily="18" charset="0"/>
                              </a:rPr>
                            </m:ctrlPr>
                          </m:sSupPr>
                          <m:e>
                            <m:d>
                              <m:dPr>
                                <m:ctrlPr>
                                  <a:rPr lang="en-IN" sz="1600" b="0" i="1" dirty="0" smtClean="0">
                                    <a:latin typeface="Cambria Math" panose="02040503050406030204" pitchFamily="18" charset="0"/>
                                  </a:rPr>
                                </m:ctrlPr>
                              </m:dPr>
                              <m:e>
                                <m:r>
                                  <a:rPr lang="en-IN" sz="1600" i="1" dirty="0" smtClean="0">
                                    <a:latin typeface="Cambria Math" panose="02040503050406030204" pitchFamily="18" charset="0"/>
                                  </a:rPr>
                                  <m:t>𝐼𝐹𝐹</m:t>
                                </m:r>
                                <m:r>
                                  <a:rPr lang="en-IN" sz="1600" i="1" dirty="0">
                                    <a:latin typeface="Cambria Math" panose="02040503050406030204" pitchFamily="18" charset="0"/>
                                  </a:rPr>
                                  <m:t>𝑇</m:t>
                                </m:r>
                              </m:e>
                            </m:d>
                          </m:e>
                          <m:sup>
                            <m:r>
                              <a:rPr lang="en-IN" sz="1600" b="0" i="1" dirty="0" smtClean="0">
                                <a:latin typeface="Cambria Math" panose="02040503050406030204" pitchFamily="18" charset="0"/>
                              </a:rPr>
                              <m:t>−1</m:t>
                            </m:r>
                          </m:sup>
                        </m:sSup>
                        <m:r>
                          <a:rPr lang="en-IN" sz="1600" b="0" i="1" dirty="0" smtClean="0">
                            <a:latin typeface="Cambria Math" panose="02040503050406030204" pitchFamily="18" charset="0"/>
                          </a:rPr>
                          <m:t>⇒</m:t>
                        </m:r>
                        <m:r>
                          <a:rPr lang="en-IN" sz="1600" b="0" i="1" dirty="0" smtClean="0">
                            <a:latin typeface="Cambria Math" panose="02040503050406030204" pitchFamily="18" charset="0"/>
                          </a:rPr>
                          <m:t>𝐹𝐹𝑇</m:t>
                        </m:r>
                      </m:oMath>
                    </m:oMathPara>
                  </a14:m>
                  <a:endParaRPr lang="en-IN" sz="1600" dirty="0">
                    <a:latin typeface="Gotham Light" pitchFamily="50" charset="0"/>
                  </a:endParaRPr>
                </a:p>
                <a:p>
                  <a:pPr algn="ctr"/>
                  <a:r>
                    <a:rPr lang="en-IN" sz="1600" dirty="0">
                      <a:latin typeface="Gotham Light" pitchFamily="50" charset="0"/>
                    </a:rPr>
                    <a:t>Demodulation</a:t>
                  </a:r>
                </a:p>
              </p:txBody>
            </p:sp>
          </mc:Choice>
          <mc:Fallback>
            <p:sp>
              <p:nvSpPr>
                <p:cNvPr id="22" name="TextBox 21">
                  <a:extLst>
                    <a:ext uri="{FF2B5EF4-FFF2-40B4-BE49-F238E27FC236}">
                      <a16:creationId xmlns:a16="http://schemas.microsoft.com/office/drawing/2014/main" id="{6D8DAF7B-BCC1-44FB-5C30-7AAD18779A74}"/>
                    </a:ext>
                  </a:extLst>
                </p:cNvPr>
                <p:cNvSpPr txBox="1">
                  <a:spLocks noRot="1" noChangeAspect="1" noMove="1" noResize="1" noEditPoints="1" noAdjustHandles="1" noChangeArrowheads="1" noChangeShapeType="1" noTextEdit="1"/>
                </p:cNvSpPr>
                <p:nvPr/>
              </p:nvSpPr>
              <p:spPr>
                <a:xfrm>
                  <a:off x="8683447" y="5208963"/>
                  <a:ext cx="1669409" cy="830997"/>
                </a:xfrm>
                <a:prstGeom prst="rect">
                  <a:avLst/>
                </a:prstGeom>
                <a:blipFill>
                  <a:blip r:embed="rId4"/>
                  <a:stretch>
                    <a:fillRect t="-2190" b="-8029"/>
                  </a:stretch>
                </a:blipFill>
              </p:spPr>
              <p:txBody>
                <a:bodyPr/>
                <a:lstStyle/>
                <a:p>
                  <a:r>
                    <a:rPr lang="en-IN">
                      <a:noFill/>
                    </a:rPr>
                    <a:t> </a:t>
                  </a:r>
                </a:p>
              </p:txBody>
            </p:sp>
          </mc:Fallback>
        </mc:AlternateContent>
        <p:sp>
          <p:nvSpPr>
            <p:cNvPr id="25" name="Rectangle 24">
              <a:extLst>
                <a:ext uri="{FF2B5EF4-FFF2-40B4-BE49-F238E27FC236}">
                  <a16:creationId xmlns:a16="http://schemas.microsoft.com/office/drawing/2014/main" id="{98478E51-DBD4-448A-E5A7-11C5DBEB8C99}"/>
                </a:ext>
              </a:extLst>
            </p:cNvPr>
            <p:cNvSpPr/>
            <p:nvPr/>
          </p:nvSpPr>
          <p:spPr>
            <a:xfrm>
              <a:off x="7013196" y="5421934"/>
              <a:ext cx="1669409" cy="1567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5DAF4625-76BC-72F0-E385-EFB14AC248DB}"/>
              </a:ext>
            </a:extLst>
          </p:cNvPr>
          <p:cNvGrpSpPr/>
          <p:nvPr/>
        </p:nvGrpSpPr>
        <p:grpSpPr>
          <a:xfrm>
            <a:off x="350099" y="4266574"/>
            <a:ext cx="4297398" cy="2286187"/>
            <a:chOff x="350099" y="4417576"/>
            <a:chExt cx="4297398" cy="2286187"/>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5BAD9E2-D02D-8D13-30DB-8D4F779655F5}"/>
                    </a:ext>
                  </a:extLst>
                </p:cNvPr>
                <p:cNvSpPr txBox="1"/>
                <p:nvPr/>
              </p:nvSpPr>
              <p:spPr>
                <a:xfrm>
                  <a:off x="350099" y="4417576"/>
                  <a:ext cx="3414319" cy="5622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limLow>
                          <m:limLowPr>
                            <m:ctrlPr>
                              <a:rPr lang="en-IN" sz="1600" b="0" i="1" smtClean="0">
                                <a:latin typeface="Cambria Math" panose="02040503050406030204" pitchFamily="18" charset="0"/>
                              </a:rPr>
                            </m:ctrlPr>
                          </m:limLowPr>
                          <m:e>
                            <m:groupChr>
                              <m:groupChrPr>
                                <m:chr m:val="⏟"/>
                                <m:ctrlPr>
                                  <a:rPr lang="en-IN" sz="1600" b="0" i="1" smtClean="0">
                                    <a:latin typeface="Cambria Math" panose="02040503050406030204" pitchFamily="18" charset="0"/>
                                  </a:rPr>
                                </m:ctrlPr>
                              </m:groupChrPr>
                              <m:e>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0</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1</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2</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𝑛</m:t>
                                    </m:r>
                                    <m:r>
                                      <a:rPr lang="en-IN" sz="1600" i="1">
                                        <a:latin typeface="Cambria Math" panose="02040503050406030204" pitchFamily="18" charset="0"/>
                                      </a:rPr>
                                      <m:t>−1</m:t>
                                    </m:r>
                                  </m:sub>
                                </m:sSub>
                              </m:e>
                            </m:groupChr>
                          </m:e>
                          <m:lim>
                            <m:r>
                              <a:rPr lang="en-IN" sz="1600" b="0" i="1" smtClean="0">
                                <a:latin typeface="Cambria Math" panose="02040503050406030204" pitchFamily="18" charset="0"/>
                              </a:rPr>
                              <m:t>𝐹𝑟𝑞𝑢𝑒𝑛𝑐𝑦</m:t>
                            </m:r>
                            <m:r>
                              <a:rPr lang="en-IN" sz="1600" b="0" i="1" smtClean="0">
                                <a:latin typeface="Cambria Math" panose="02040503050406030204" pitchFamily="18" charset="0"/>
                              </a:rPr>
                              <m:t> </m:t>
                            </m:r>
                            <m:r>
                              <a:rPr lang="en-IN" sz="1600" b="0" i="1" smtClean="0">
                                <a:latin typeface="Cambria Math" panose="02040503050406030204" pitchFamily="18" charset="0"/>
                              </a:rPr>
                              <m:t>𝐷𝑜𝑚𝑎𝑖𝑛</m:t>
                            </m:r>
                          </m:lim>
                        </m:limLow>
                      </m:oMath>
                    </m:oMathPara>
                  </a14:m>
                  <a:endParaRPr lang="en-IN" sz="1600" dirty="0">
                    <a:latin typeface="Gotham Light" pitchFamily="50" charset="0"/>
                  </a:endParaRPr>
                </a:p>
              </p:txBody>
            </p:sp>
          </mc:Choice>
          <mc:Fallback>
            <p:sp>
              <p:nvSpPr>
                <p:cNvPr id="4" name="TextBox 3">
                  <a:extLst>
                    <a:ext uri="{FF2B5EF4-FFF2-40B4-BE49-F238E27FC236}">
                      <a16:creationId xmlns:a16="http://schemas.microsoft.com/office/drawing/2014/main" id="{85BAD9E2-D02D-8D13-30DB-8D4F779655F5}"/>
                    </a:ext>
                  </a:extLst>
                </p:cNvPr>
                <p:cNvSpPr txBox="1">
                  <a:spLocks noRot="1" noChangeAspect="1" noMove="1" noResize="1" noEditPoints="1" noAdjustHandles="1" noChangeArrowheads="1" noChangeShapeType="1" noTextEdit="1"/>
                </p:cNvSpPr>
                <p:nvPr/>
              </p:nvSpPr>
              <p:spPr>
                <a:xfrm>
                  <a:off x="350099" y="4417576"/>
                  <a:ext cx="3414319" cy="562205"/>
                </a:xfrm>
                <a:prstGeom prst="rect">
                  <a:avLst/>
                </a:prstGeom>
                <a:blipFill>
                  <a:blip r:embed="rId5"/>
                  <a:stretch>
                    <a:fillRect b="-3261"/>
                  </a:stretch>
                </a:blipFill>
              </p:spPr>
              <p:txBody>
                <a:bodyPr/>
                <a:lstStyle/>
                <a:p>
                  <a:r>
                    <a:rPr lang="en-IN">
                      <a:noFill/>
                    </a:rPr>
                    <a:t> </a:t>
                  </a:r>
                </a:p>
              </p:txBody>
            </p:sp>
          </mc:Fallback>
        </mc:AlternateContent>
        <p:sp>
          <p:nvSpPr>
            <p:cNvPr id="5" name="Speech Bubble: Rectangle 4">
              <a:extLst>
                <a:ext uri="{FF2B5EF4-FFF2-40B4-BE49-F238E27FC236}">
                  <a16:creationId xmlns:a16="http://schemas.microsoft.com/office/drawing/2014/main" id="{867E3256-F5CF-96BB-C909-9B5228B1E4B5}"/>
                </a:ext>
              </a:extLst>
            </p:cNvPr>
            <p:cNvSpPr/>
            <p:nvPr/>
          </p:nvSpPr>
          <p:spPr>
            <a:xfrm>
              <a:off x="2978088" y="4758432"/>
              <a:ext cx="1669409" cy="276999"/>
            </a:xfrm>
            <a:prstGeom prst="wedgeRectCallout">
              <a:avLst>
                <a:gd name="adj1" fmla="val -64050"/>
                <a:gd name="adj2" fmla="val -16527"/>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rPr>
                <a:t>Loaded Sub-carriers</a:t>
              </a:r>
            </a:p>
          </p:txBody>
        </p:sp>
        <p:sp>
          <p:nvSpPr>
            <p:cNvPr id="6" name="TextBox 5">
              <a:extLst>
                <a:ext uri="{FF2B5EF4-FFF2-40B4-BE49-F238E27FC236}">
                  <a16:creationId xmlns:a16="http://schemas.microsoft.com/office/drawing/2014/main" id="{3F50AA0F-1C43-E112-6AD7-2F480D22BA14}"/>
                </a:ext>
              </a:extLst>
            </p:cNvPr>
            <p:cNvSpPr txBox="1"/>
            <p:nvPr/>
          </p:nvSpPr>
          <p:spPr>
            <a:xfrm>
              <a:off x="1341960" y="5606036"/>
              <a:ext cx="1235416" cy="213854"/>
            </a:xfrm>
            <a:prstGeom prst="rect">
              <a:avLst/>
            </a:prstGeom>
            <a:noFill/>
            <a:ln w="9525">
              <a:solidFill>
                <a:schemeClr val="tx1"/>
              </a:solidFill>
            </a:ln>
          </p:spPr>
          <p:txBody>
            <a:bodyPr wrap="square" rtlCol="0">
              <a:spAutoFit/>
            </a:bodyPr>
            <a:lstStyle/>
            <a:p>
              <a:pPr algn="ctr"/>
              <a:r>
                <a:rPr lang="en-IN" sz="1200" dirty="0">
                  <a:latin typeface="Gotham Light" pitchFamily="50" charset="0"/>
                </a:rPr>
                <a:t>IDFT</a:t>
              </a:r>
            </a:p>
          </p:txBody>
        </p:sp>
        <p:sp>
          <p:nvSpPr>
            <p:cNvPr id="7" name="Arrow: Down 6">
              <a:extLst>
                <a:ext uri="{FF2B5EF4-FFF2-40B4-BE49-F238E27FC236}">
                  <a16:creationId xmlns:a16="http://schemas.microsoft.com/office/drawing/2014/main" id="{0A8F3ADA-5353-6B2D-CFB8-5E7C6D301CFE}"/>
                </a:ext>
              </a:extLst>
            </p:cNvPr>
            <p:cNvSpPr/>
            <p:nvPr/>
          </p:nvSpPr>
          <p:spPr>
            <a:xfrm>
              <a:off x="1872700" y="4946225"/>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6C526C41-2631-4CAA-0AE1-0BAF3FCA2472}"/>
                </a:ext>
              </a:extLst>
            </p:cNvPr>
            <p:cNvSpPr/>
            <p:nvPr/>
          </p:nvSpPr>
          <p:spPr>
            <a:xfrm>
              <a:off x="1872700" y="5826296"/>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2CD63EE-988E-C701-D0A4-BD15CCD63038}"/>
                </a:ext>
              </a:extLst>
            </p:cNvPr>
            <p:cNvSpPr txBox="1"/>
            <p:nvPr/>
          </p:nvSpPr>
          <p:spPr>
            <a:xfrm>
              <a:off x="1341960" y="6017453"/>
              <a:ext cx="1235416" cy="218153"/>
            </a:xfrm>
            <a:prstGeom prst="rect">
              <a:avLst/>
            </a:prstGeom>
            <a:noFill/>
            <a:ln w="9525">
              <a:solidFill>
                <a:schemeClr val="tx1"/>
              </a:solidFill>
            </a:ln>
          </p:spPr>
          <p:txBody>
            <a:bodyPr wrap="square" rtlCol="0">
              <a:spAutoFit/>
            </a:bodyPr>
            <a:lstStyle/>
            <a:p>
              <a:pPr algn="ctr"/>
              <a:r>
                <a:rPr lang="en-IN" sz="1200" dirty="0">
                  <a:latin typeface="Gotham Light" pitchFamily="50" charset="0"/>
                </a:rPr>
                <a:t>IFFT</a:t>
              </a:r>
            </a:p>
          </p:txBody>
        </p:sp>
        <p:sp>
          <p:nvSpPr>
            <p:cNvPr id="11" name="Arrow: Down 10">
              <a:extLst>
                <a:ext uri="{FF2B5EF4-FFF2-40B4-BE49-F238E27FC236}">
                  <a16:creationId xmlns:a16="http://schemas.microsoft.com/office/drawing/2014/main" id="{0BC7A994-6EA2-C7BC-959B-EFA1945EA318}"/>
                </a:ext>
              </a:extLst>
            </p:cNvPr>
            <p:cNvSpPr/>
            <p:nvPr/>
          </p:nvSpPr>
          <p:spPr>
            <a:xfrm>
              <a:off x="1872700" y="6240707"/>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5220FB9-5FB1-3BF0-325C-2E2D9D34041B}"/>
                    </a:ext>
                  </a:extLst>
                </p:cNvPr>
                <p:cNvSpPr txBox="1"/>
                <p:nvPr/>
              </p:nvSpPr>
              <p:spPr>
                <a:xfrm>
                  <a:off x="1194397" y="6426763"/>
                  <a:ext cx="1512079" cy="276999"/>
                </a:xfrm>
                <a:prstGeom prst="rect">
                  <a:avLst/>
                </a:prstGeom>
                <a:noFill/>
                <a:ln w="9525">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200" b="0" i="1" smtClean="0">
                            <a:latin typeface="Cambria Math" panose="02040503050406030204" pitchFamily="18" charset="0"/>
                          </a:rPr>
                          <m:t>𝑥</m:t>
                        </m:r>
                        <m:d>
                          <m:dPr>
                            <m:ctrlPr>
                              <a:rPr lang="en-IN" sz="1200" b="0" i="1" smtClean="0">
                                <a:latin typeface="Cambria Math" panose="02040503050406030204" pitchFamily="18" charset="0"/>
                              </a:rPr>
                            </m:ctrlPr>
                          </m:dPr>
                          <m:e>
                            <m:r>
                              <a:rPr lang="en-IN" sz="1200" b="0" i="1" smtClean="0">
                                <a:latin typeface="Cambria Math" panose="02040503050406030204" pitchFamily="18" charset="0"/>
                              </a:rPr>
                              <m:t>0</m:t>
                            </m:r>
                          </m:e>
                        </m:d>
                        <m:r>
                          <a:rPr lang="en-IN" sz="1200" b="0" i="1" smtClean="0">
                            <a:latin typeface="Cambria Math" panose="02040503050406030204" pitchFamily="18" charset="0"/>
                          </a:rPr>
                          <m:t>, </m:t>
                        </m:r>
                        <m:r>
                          <a:rPr lang="en-IN" sz="1200" b="0" i="1" smtClean="0">
                            <a:latin typeface="Cambria Math" panose="02040503050406030204" pitchFamily="18" charset="0"/>
                          </a:rPr>
                          <m:t>𝑥</m:t>
                        </m:r>
                        <m:d>
                          <m:dPr>
                            <m:ctrlPr>
                              <a:rPr lang="en-IN" sz="1200" b="0" i="1" smtClean="0">
                                <a:latin typeface="Cambria Math" panose="02040503050406030204" pitchFamily="18" charset="0"/>
                              </a:rPr>
                            </m:ctrlPr>
                          </m:dPr>
                          <m:e>
                            <m:r>
                              <a:rPr lang="en-IN" sz="1200" b="0" i="1" smtClean="0">
                                <a:latin typeface="Cambria Math" panose="02040503050406030204" pitchFamily="18" charset="0"/>
                              </a:rPr>
                              <m:t>1</m:t>
                            </m:r>
                          </m:e>
                        </m:d>
                        <m:r>
                          <a:rPr lang="en-IN" sz="1200" b="0" i="1" smtClean="0">
                            <a:latin typeface="Cambria Math" panose="02040503050406030204" pitchFamily="18" charset="0"/>
                          </a:rPr>
                          <m:t>, </m:t>
                        </m:r>
                        <m:r>
                          <a:rPr lang="en-IN" sz="1200" b="0" i="1" smtClean="0">
                            <a:latin typeface="Cambria Math" panose="02040503050406030204" pitchFamily="18" charset="0"/>
                          </a:rPr>
                          <m:t>𝑥</m:t>
                        </m:r>
                        <m:r>
                          <a:rPr lang="en-IN" sz="1200" b="0" i="1" smtClean="0">
                            <a:latin typeface="Cambria Math" panose="02040503050406030204" pitchFamily="18" charset="0"/>
                          </a:rPr>
                          <m:t>(</m:t>
                        </m:r>
                        <m:r>
                          <a:rPr lang="en-IN" sz="1200" b="0" i="1" smtClean="0">
                            <a:latin typeface="Cambria Math" panose="02040503050406030204" pitchFamily="18" charset="0"/>
                          </a:rPr>
                          <m:t>𝑁</m:t>
                        </m:r>
                        <m:r>
                          <a:rPr lang="en-IN" sz="1200" b="0" i="1" smtClean="0">
                            <a:latin typeface="Cambria Math" panose="02040503050406030204" pitchFamily="18" charset="0"/>
                          </a:rPr>
                          <m:t>−1)</m:t>
                        </m:r>
                      </m:oMath>
                    </m:oMathPara>
                  </a14:m>
                  <a:endParaRPr lang="en-IN" sz="1200" dirty="0">
                    <a:latin typeface="Gotham Light" pitchFamily="50" charset="0"/>
                  </a:endParaRPr>
                </a:p>
              </p:txBody>
            </p:sp>
          </mc:Choice>
          <mc:Fallback>
            <p:sp>
              <p:nvSpPr>
                <p:cNvPr id="12" name="TextBox 11">
                  <a:extLst>
                    <a:ext uri="{FF2B5EF4-FFF2-40B4-BE49-F238E27FC236}">
                      <a16:creationId xmlns:a16="http://schemas.microsoft.com/office/drawing/2014/main" id="{65220FB9-5FB1-3BF0-325C-2E2D9D34041B}"/>
                    </a:ext>
                  </a:extLst>
                </p:cNvPr>
                <p:cNvSpPr txBox="1">
                  <a:spLocks noRot="1" noChangeAspect="1" noMove="1" noResize="1" noEditPoints="1" noAdjustHandles="1" noChangeArrowheads="1" noChangeShapeType="1" noTextEdit="1"/>
                </p:cNvSpPr>
                <p:nvPr/>
              </p:nvSpPr>
              <p:spPr>
                <a:xfrm>
                  <a:off x="1194397" y="6426763"/>
                  <a:ext cx="1512079" cy="276999"/>
                </a:xfrm>
                <a:prstGeom prst="rect">
                  <a:avLst/>
                </a:prstGeom>
                <a:blipFill>
                  <a:blip r:embed="rId6"/>
                  <a:stretch>
                    <a:fillRect b="-4167"/>
                  </a:stretch>
                </a:blipFill>
                <a:ln w="9525">
                  <a:solidFill>
                    <a:schemeClr val="tx1"/>
                  </a:solidFill>
                </a:ln>
              </p:spPr>
              <p:txBody>
                <a:bodyPr/>
                <a:lstStyle/>
                <a:p>
                  <a:r>
                    <a:rPr lang="en-IN">
                      <a:noFill/>
                    </a:rPr>
                    <a:t> </a:t>
                  </a:r>
                </a:p>
              </p:txBody>
            </p:sp>
          </mc:Fallback>
        </mc:AlternateContent>
        <p:sp>
          <p:nvSpPr>
            <p:cNvPr id="13" name="Speech Bubble: Rectangle 12">
              <a:extLst>
                <a:ext uri="{FF2B5EF4-FFF2-40B4-BE49-F238E27FC236}">
                  <a16:creationId xmlns:a16="http://schemas.microsoft.com/office/drawing/2014/main" id="{C20FF0AD-ACA7-CD7F-9A2D-DA8DB0ED6954}"/>
                </a:ext>
              </a:extLst>
            </p:cNvPr>
            <p:cNvSpPr/>
            <p:nvPr/>
          </p:nvSpPr>
          <p:spPr>
            <a:xfrm>
              <a:off x="2961310" y="6420155"/>
              <a:ext cx="1669409" cy="283608"/>
            </a:xfrm>
            <a:prstGeom prst="wedgeRectCallout">
              <a:avLst>
                <a:gd name="adj1" fmla="val -64050"/>
                <a:gd name="adj2" fmla="val -16527"/>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rPr>
                <a:t>Time domain samples</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13C2EF6-EDF4-EA0C-4BEB-F1EA98553C99}"/>
                    </a:ext>
                  </a:extLst>
                </p:cNvPr>
                <p:cNvSpPr txBox="1"/>
                <p:nvPr/>
              </p:nvSpPr>
              <p:spPr>
                <a:xfrm>
                  <a:off x="1323243" y="5131239"/>
                  <a:ext cx="1445124" cy="276999"/>
                </a:xfrm>
                <a:prstGeom prst="rect">
                  <a:avLst/>
                </a:prstGeom>
                <a:noFill/>
                <a:ln w="9525">
                  <a:solidFill>
                    <a:schemeClr val="tx1"/>
                  </a:solidFill>
                </a:ln>
              </p:spPr>
              <p:txBody>
                <a:bodyPr wrap="square" rtlCol="0">
                  <a:spAutoFit/>
                </a:bodyPr>
                <a:lstStyle/>
                <a:p>
                  <a:pPr algn="ctr"/>
                  <a:r>
                    <a:rPr lang="en-IN" sz="1200" dirty="0">
                      <a:latin typeface="Gotham Light" pitchFamily="50" charset="0"/>
                    </a:rPr>
                    <a:t>Sampling - </a:t>
                  </a:r>
                  <a14:m>
                    <m:oMath xmlns:m="http://schemas.openxmlformats.org/officeDocument/2006/math">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𝑓</m:t>
                          </m:r>
                        </m:e>
                        <m:sub>
                          <m:r>
                            <a:rPr lang="en-IN" sz="1200" b="0" i="1" smtClean="0">
                              <a:latin typeface="Cambria Math" panose="02040503050406030204" pitchFamily="18" charset="0"/>
                            </a:rPr>
                            <m:t>𝑠</m:t>
                          </m:r>
                        </m:sub>
                      </m:sSub>
                      <m:r>
                        <a:rPr lang="en-IN" sz="1200" b="0" i="1" smtClean="0">
                          <a:latin typeface="Cambria Math" panose="02040503050406030204" pitchFamily="18" charset="0"/>
                        </a:rPr>
                        <m:t>=</m:t>
                      </m:r>
                    </m:oMath>
                  </a14:m>
                  <a:r>
                    <a:rPr lang="en-IN" sz="1200" dirty="0">
                      <a:latin typeface="Gotham Light" pitchFamily="50" charset="0"/>
                    </a:rPr>
                    <a:t> 1/B</a:t>
                  </a:r>
                </a:p>
              </p:txBody>
            </p:sp>
          </mc:Choice>
          <mc:Fallback>
            <p:sp>
              <p:nvSpPr>
                <p:cNvPr id="27" name="TextBox 26">
                  <a:extLst>
                    <a:ext uri="{FF2B5EF4-FFF2-40B4-BE49-F238E27FC236}">
                      <a16:creationId xmlns:a16="http://schemas.microsoft.com/office/drawing/2014/main" id="{A13C2EF6-EDF4-EA0C-4BEB-F1EA98553C99}"/>
                    </a:ext>
                  </a:extLst>
                </p:cNvPr>
                <p:cNvSpPr txBox="1">
                  <a:spLocks noRot="1" noChangeAspect="1" noMove="1" noResize="1" noEditPoints="1" noAdjustHandles="1" noChangeArrowheads="1" noChangeShapeType="1" noTextEdit="1"/>
                </p:cNvSpPr>
                <p:nvPr/>
              </p:nvSpPr>
              <p:spPr>
                <a:xfrm>
                  <a:off x="1323243" y="5131239"/>
                  <a:ext cx="1445124" cy="276999"/>
                </a:xfrm>
                <a:prstGeom prst="rect">
                  <a:avLst/>
                </a:prstGeom>
                <a:blipFill>
                  <a:blip r:embed="rId7"/>
                  <a:stretch>
                    <a:fillRect b="-14894"/>
                  </a:stretch>
                </a:blipFill>
                <a:ln w="9525">
                  <a:solidFill>
                    <a:schemeClr val="tx1"/>
                  </a:solidFill>
                </a:ln>
              </p:spPr>
              <p:txBody>
                <a:bodyPr/>
                <a:lstStyle/>
                <a:p>
                  <a:r>
                    <a:rPr lang="en-IN">
                      <a:noFill/>
                    </a:rPr>
                    <a:t> </a:t>
                  </a:r>
                </a:p>
              </p:txBody>
            </p:sp>
          </mc:Fallback>
        </mc:AlternateContent>
        <p:sp>
          <p:nvSpPr>
            <p:cNvPr id="28" name="Arrow: Down 27">
              <a:extLst>
                <a:ext uri="{FF2B5EF4-FFF2-40B4-BE49-F238E27FC236}">
                  <a16:creationId xmlns:a16="http://schemas.microsoft.com/office/drawing/2014/main" id="{95A532B3-0302-E582-5078-CCDB78DFAEEF}"/>
                </a:ext>
              </a:extLst>
            </p:cNvPr>
            <p:cNvSpPr/>
            <p:nvPr/>
          </p:nvSpPr>
          <p:spPr>
            <a:xfrm>
              <a:off x="1882487" y="5416633"/>
              <a:ext cx="123876" cy="179448"/>
            </a:xfrm>
            <a:prstGeom prst="down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17043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75BF-EFDF-0893-0D42-1E33FA2B92F1}"/>
              </a:ext>
            </a:extLst>
          </p:cNvPr>
          <p:cNvSpPr>
            <a:spLocks noGrp="1"/>
          </p:cNvSpPr>
          <p:nvPr>
            <p:ph type="title"/>
          </p:nvPr>
        </p:nvSpPr>
        <p:spPr/>
        <p:txBody>
          <a:bodyPr/>
          <a:lstStyle/>
          <a:p>
            <a:r>
              <a:rPr lang="en-IN" dirty="0"/>
              <a:t>ISI Channel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097DC7-1E66-8AA2-EECD-BD572C2826E1}"/>
                  </a:ext>
                </a:extLst>
              </p:cNvPr>
              <p:cNvSpPr>
                <a:spLocks noGrp="1"/>
              </p:cNvSpPr>
              <p:nvPr>
                <p:ph sz="quarter" idx="10"/>
              </p:nvPr>
            </p:nvSpPr>
            <p:spPr/>
            <p:txBody>
              <a:bodyPr/>
              <a:lstStyle/>
              <a:p>
                <a:r>
                  <a:rPr lang="en-IN" dirty="0"/>
                  <a:t>Fading channel model for a symbol </a:t>
                </a:r>
                <a14:m>
                  <m:oMath xmlns:m="http://schemas.openxmlformats.org/officeDocument/2006/math">
                    <m:r>
                      <a:rPr lang="en-IN" i="1">
                        <a:latin typeface="Cambria Math" panose="02040503050406030204" pitchFamily="18" charset="0"/>
                      </a:rPr>
                      <m:t>𝑘</m:t>
                    </m:r>
                  </m:oMath>
                </a14:m>
                <a:r>
                  <a:rPr lang="en-IN" dirty="0"/>
                  <a:t>,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a:p>
                <a:pPr/>
                <a:r>
                  <a:rPr lang="en-IN" dirty="0"/>
                  <a:t>ISI channel model with interference from other/previous symbols in the band, for symbol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i="1" dirty="0"/>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e>
                    </m:d>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pPr lvl="2"/>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𝑛𝑜𝑖𝑠𝑒</m:t>
                    </m:r>
                    <m:r>
                      <a:rPr lang="en-IN" b="0" i="1" smtClean="0">
                        <a:latin typeface="Cambria Math" panose="02040503050406030204" pitchFamily="18" charset="0"/>
                      </a:rPr>
                      <m:t>}</m:t>
                    </m:r>
                  </m:oMath>
                </a14:m>
                <a:endParaRPr lang="en-IN" i="1" dirty="0"/>
              </a:p>
              <a:p>
                <a:pPr lvl="1"/>
                <a:r>
                  <a:rPr lang="en-IN" b="0" dirty="0"/>
                  <a:t>Simplifying</a:t>
                </a:r>
                <a:endParaRPr lang="en-IN" dirty="0"/>
              </a:p>
              <a:p>
                <a:pPr lvl="2"/>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𝑙</m:t>
                        </m:r>
                        <m:r>
                          <a:rPr lang="en-IN" b="0" i="1" smtClean="0">
                            <a:latin typeface="Cambria Math" panose="02040503050406030204" pitchFamily="18" charset="0"/>
                          </a:rPr>
                          <m:t>=0</m:t>
                        </m:r>
                      </m:sub>
                      <m:sup>
                        <m:r>
                          <a:rPr lang="en-IN" b="0" i="1" smtClean="0">
                            <a:latin typeface="Cambria Math" panose="02040503050406030204" pitchFamily="18" charset="0"/>
                          </a:rPr>
                          <m:t>𝑙</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sup>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𝑙</m:t>
                            </m:r>
                          </m:e>
                        </m:d>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nary>
                    <m:r>
                      <a:rPr lang="en-IN" b="0" i="1" smtClean="0">
                        <a:latin typeface="Cambria Math" panose="02040503050406030204" pitchFamily="18" charset="0"/>
                      </a:rPr>
                      <m:t> −</m:t>
                    </m:r>
                    <m:r>
                      <a:rPr lang="en-IN" b="0" i="1" smtClean="0">
                        <a:latin typeface="Cambria Math" panose="02040503050406030204" pitchFamily="18" charset="0"/>
                      </a:rPr>
                      <m:t>𝑐𝑜𝑛𝑣𝑜𝑙𝑢𝑡𝑖𝑜𝑛</m:t>
                    </m:r>
                    <m:r>
                      <a:rPr lang="en-IN" b="0" i="1" smtClean="0">
                        <a:latin typeface="Cambria Math" panose="02040503050406030204" pitchFamily="18" charset="0"/>
                      </a:rPr>
                      <m:t> </m:t>
                    </m:r>
                    <m:r>
                      <a:rPr lang="en-IN" b="0" i="1" smtClean="0">
                        <a:latin typeface="Cambria Math" panose="02040503050406030204" pitchFamily="18" charset="0"/>
                      </a:rPr>
                      <m:t>𝑜𝑝𝑒𝑟𝑎𝑡𝑖𝑜𝑛</m:t>
                    </m:r>
                  </m:oMath>
                </a14:m>
                <a:endParaRPr lang="en-IN" dirty="0"/>
              </a:p>
              <a:p>
                <a:pPr lvl="2"/>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oMath>
                </a14:m>
                <a:r>
                  <a:rPr lang="en-IN" dirty="0"/>
                  <a:t> are called </a:t>
                </a:r>
                <a:r>
                  <a:rPr lang="en-IN" b="1" i="1" dirty="0"/>
                  <a:t>channel taps – channel filters</a:t>
                </a:r>
              </a:p>
              <a:p>
                <a:pPr lvl="1"/>
                <a:r>
                  <a:rPr lang="en-IN" dirty="0"/>
                  <a:t>y(k) can be further simplified as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a:p>
                <a:pPr lvl="1"/>
                <a:r>
                  <a:rPr lang="en-IN" dirty="0"/>
                  <a:t>So, channel performs </a:t>
                </a:r>
                <a:r>
                  <a:rPr lang="en-IN" b="1" i="1" dirty="0"/>
                  <a:t>linear convolution</a:t>
                </a:r>
                <a:endParaRPr lang="en-IN" dirty="0"/>
              </a:p>
              <a:p>
                <a:pPr lvl="1"/>
                <a:endParaRPr lang="en-IN" dirty="0"/>
              </a:p>
            </p:txBody>
          </p:sp>
        </mc:Choice>
        <mc:Fallback>
          <p:sp>
            <p:nvSpPr>
              <p:cNvPr id="3" name="Content Placeholder 2">
                <a:extLst>
                  <a:ext uri="{FF2B5EF4-FFF2-40B4-BE49-F238E27FC236}">
                    <a16:creationId xmlns:a16="http://schemas.microsoft.com/office/drawing/2014/main" id="{F6097DC7-1E66-8AA2-EECD-BD572C2826E1}"/>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10272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D2BB-BBA6-26CF-DBFA-787A3979A3EB}"/>
              </a:ext>
            </a:extLst>
          </p:cNvPr>
          <p:cNvSpPr>
            <a:spLocks noGrp="1"/>
          </p:cNvSpPr>
          <p:nvPr>
            <p:ph type="title"/>
          </p:nvPr>
        </p:nvSpPr>
        <p:spPr/>
        <p:txBody>
          <a:bodyPr/>
          <a:lstStyle/>
          <a:p>
            <a:r>
              <a:rPr lang="en-IN" dirty="0"/>
              <a:t>Power Spectral Density and Autocorrelation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88FF38-B597-C837-AB04-905F0DD79AA8}"/>
                  </a:ext>
                </a:extLst>
              </p:cNvPr>
              <p:cNvSpPr>
                <a:spLocks noGrp="1"/>
              </p:cNvSpPr>
              <p:nvPr>
                <p:ph sz="quarter" idx="10"/>
              </p:nvPr>
            </p:nvSpPr>
            <p:spPr/>
            <p:txBody>
              <a:bodyPr/>
              <a:lstStyle/>
              <a:p>
                <a:r>
                  <a:rPr lang="en-IN" dirty="0"/>
                  <a:t>PSD or Power Density or Power Density Spectrum</a:t>
                </a:r>
              </a:p>
              <a:p>
                <a:pPr lvl="1"/>
                <a:r>
                  <a:rPr lang="en-IN" dirty="0"/>
                  <a:t>The distribution of average power of a signal in the frequency domain and denoted by </a:t>
                </a:r>
                <a14:m>
                  <m:oMath xmlns:m="http://schemas.openxmlformats.org/officeDocument/2006/math">
                    <m:r>
                      <a:rPr lang="en-IN" b="0" i="1" smtClean="0">
                        <a:latin typeface="Cambria Math" panose="02040503050406030204" pitchFamily="18" charset="0"/>
                      </a:rPr>
                      <m:t>𝑆</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endParaRPr lang="en-IN" b="0" dirty="0"/>
              </a:p>
              <a:p>
                <a:pPr lvl="2"/>
                <a14:m>
                  <m:oMath xmlns:m="http://schemas.openxmlformats.org/officeDocument/2006/math">
                    <m:r>
                      <a:rPr lang="en-IN" b="0" i="1" smtClean="0">
                        <a:latin typeface="Cambria Math" panose="02040503050406030204" pitchFamily="18" charset="0"/>
                      </a:rPr>
                      <m:t>𝑆</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𝜏</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e>
                                </m:d>
                              </m:e>
                              <m:sup>
                                <m:r>
                                  <a:rPr lang="en-IN" b="0" i="1" smtClean="0">
                                    <a:latin typeface="Cambria Math" panose="02040503050406030204" pitchFamily="18" charset="0"/>
                                  </a:rPr>
                                  <m:t>2</m:t>
                                </m:r>
                              </m:sup>
                            </m:sSup>
                          </m:num>
                          <m:den>
                            <m:r>
                              <a:rPr lang="en-IN" b="0" i="1" smtClean="0">
                                <a:latin typeface="Cambria Math" panose="02040503050406030204" pitchFamily="18" charset="0"/>
                              </a:rPr>
                              <m:t>𝜏</m:t>
                            </m:r>
                          </m:den>
                        </m:f>
                      </m:e>
                    </m:func>
                  </m:oMath>
                </a14:m>
                <a:endParaRPr lang="en-IN" dirty="0"/>
              </a:p>
              <a:p>
                <a:r>
                  <a:rPr lang="en-IN" dirty="0"/>
                  <a:t>Autocorrelation</a:t>
                </a:r>
              </a:p>
              <a:p>
                <a:pPr lvl="1"/>
                <a:r>
                  <a:rPr lang="en-IN" dirty="0"/>
                  <a:t>Gives the measure of similarity between a signal and its time-delayed version</a:t>
                </a:r>
              </a:p>
              <a:p>
                <a:pPr lvl="1"/>
                <a:r>
                  <a:rPr lang="en-IN" dirty="0"/>
                  <a:t>The autocorrelation function of a power (or periodic) signal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a:t> with any time period T is given by</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lim</m:t>
                            </m:r>
                          </m:e>
                          <m:lim>
                            <m:r>
                              <a:rPr lang="en-IN" b="0" i="1" smtClean="0">
                                <a:latin typeface="Cambria Math" panose="02040503050406030204" pitchFamily="18" charset="0"/>
                              </a:rPr>
                              <m:t>𝑇</m:t>
                            </m:r>
                            <m:r>
                              <a:rPr lang="en-IN" b="0" i="1" smtClean="0">
                                <a:latin typeface="Cambria Math" panose="02040503050406030204" pitchFamily="18" charset="0"/>
                              </a:rPr>
                              <m:t>→∞</m:t>
                            </m:r>
                          </m:lim>
                        </m:limLow>
                      </m:fName>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𝑇</m:t>
                            </m:r>
                          </m:den>
                        </m:f>
                        <m:nary>
                          <m:naryPr>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m:rPr>
                                    <m:brk m:alnAt="23"/>
                                  </m:rPr>
                                  <a:rPr lang="en-IN" b="0" i="1" smtClean="0">
                                    <a:latin typeface="Cambria Math" panose="02040503050406030204" pitchFamily="18" charset="0"/>
                                  </a:rPr>
                                  <m:t>𝑇</m:t>
                                </m:r>
                              </m:num>
                              <m:den>
                                <m:r>
                                  <m:rPr>
                                    <m:brk m:alnAt="23"/>
                                  </m:rPr>
                                  <a:rPr lang="en-IN" b="0" i="1" smtClean="0">
                                    <a:latin typeface="Cambria Math" panose="02040503050406030204" pitchFamily="18" charset="0"/>
                                  </a:rPr>
                                  <m:t>2</m:t>
                                </m:r>
                              </m:den>
                            </m:f>
                            <m:r>
                              <m:rPr>
                                <m:brk m:alnAt="23"/>
                              </m:rPr>
                              <a:rPr lang="en-IN" b="0" i="1" smtClean="0">
                                <a:latin typeface="Cambria Math" panose="02040503050406030204" pitchFamily="18" charset="0"/>
                              </a:rPr>
                              <m:t>)</m:t>
                            </m:r>
                          </m:sub>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m:t>
                                </m:r>
                              </m:num>
                              <m:den>
                                <m:r>
                                  <a:rPr lang="en-IN" b="0" i="1" smtClean="0">
                                    <a:latin typeface="Cambria Math" panose="02040503050406030204" pitchFamily="18" charset="0"/>
                                  </a:rPr>
                                  <m:t>2</m:t>
                                </m:r>
                              </m:den>
                            </m:f>
                            <m:r>
                              <a:rPr lang="en-IN" b="0" i="1" smtClean="0">
                                <a:latin typeface="Cambria Math" panose="02040503050406030204" pitchFamily="18" charset="0"/>
                              </a:rPr>
                              <m:t>)</m:t>
                            </m:r>
                          </m:sup>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𝑑𝑡</m:t>
                            </m:r>
                          </m:e>
                        </m:nary>
                      </m:e>
                    </m:func>
                  </m:oMath>
                </a14:m>
                <a:endParaRPr lang="en-IN" dirty="0"/>
              </a:p>
              <a:p>
                <a:pPr lvl="2"/>
                <a14:m>
                  <m:oMath xmlns:m="http://schemas.openxmlformats.org/officeDocument/2006/math">
                    <m:r>
                      <a:rPr lang="en-IN" b="0" i="1" smtClean="0">
                        <a:latin typeface="Cambria Math" panose="02040503050406030204" pitchFamily="18" charset="0"/>
                      </a:rPr>
                      <m:t>𝜏</m:t>
                    </m:r>
                  </m:oMath>
                </a14:m>
                <a:r>
                  <a:rPr lang="en-GB" dirty="0"/>
                  <a:t> is called the delayed parameter</a:t>
                </a:r>
              </a:p>
              <a:p>
                <a:r>
                  <a:rPr lang="en-GB" dirty="0"/>
                  <a:t>Relationship between PSD and autocorrelation function</a:t>
                </a:r>
              </a:p>
              <a:p>
                <a:pPr lvl="1"/>
                <a:r>
                  <a:rPr lang="en-GB" dirty="0"/>
                  <a:t>The power spectral density function </a:t>
                </a:r>
                <a14:m>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m:t>
                    </m:r>
                    <m:r>
                      <a:rPr lang="en-IN" b="0" i="1" smtClean="0">
                        <a:latin typeface="Cambria Math" panose="02040503050406030204" pitchFamily="18" charset="0"/>
                      </a:rPr>
                      <m:t>𝜔</m:t>
                    </m:r>
                    <m:r>
                      <a:rPr lang="en-IN" b="0" i="1" smtClean="0">
                        <a:latin typeface="Cambria Math" panose="02040503050406030204" pitchFamily="18" charset="0"/>
                      </a:rPr>
                      <m:t>)</m:t>
                    </m:r>
                  </m:oMath>
                </a14:m>
                <a:r>
                  <a:rPr lang="en-GB" dirty="0"/>
                  <a:t> and the autocorrelation function </a:t>
                </a:r>
                <a14:m>
                  <m:oMath xmlns:m="http://schemas.openxmlformats.org/officeDocument/2006/math">
                    <m:r>
                      <a:rPr lang="en-IN" b="0" i="1" smtClean="0">
                        <a:latin typeface="Cambria Math" panose="02040503050406030204" pitchFamily="18" charset="0"/>
                      </a:rPr>
                      <m:t>𝑅</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oMath>
                </a14:m>
                <a:r>
                  <a:rPr lang="en-GB" dirty="0"/>
                  <a:t> of a power signal form a Fourier transform</a:t>
                </a:r>
              </a:p>
              <a:p>
                <a:pPr lvl="2"/>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groupChr>
                      <m:groupChrPr>
                        <m:chr m:val="↔"/>
                        <m:vertJc m:val="bot"/>
                        <m:ctrlPr>
                          <a:rPr lang="en-IN" b="0" i="1" smtClean="0">
                            <a:latin typeface="Cambria Math" panose="02040503050406030204" pitchFamily="18" charset="0"/>
                            <a:ea typeface="Cambria Math" panose="02040503050406030204" pitchFamily="18" charset="0"/>
                          </a:rPr>
                        </m:ctrlPr>
                      </m:groupChrPr>
                      <m:e>
                        <m:r>
                          <m:rPr>
                            <m:brk m:alnAt="2"/>
                          </m:rPr>
                          <a:rPr lang="en-IN" b="0" i="1" smtClean="0">
                            <a:latin typeface="Cambria Math" panose="02040503050406030204" pitchFamily="18" charset="0"/>
                            <a:ea typeface="Cambria Math" panose="02040503050406030204" pitchFamily="18" charset="0"/>
                          </a:rPr>
                          <m:t>𝐹</m:t>
                        </m:r>
                        <m:r>
                          <a:rPr lang="en-IN" b="0" i="1" smtClean="0">
                            <a:latin typeface="Cambria Math" panose="02040503050406030204" pitchFamily="18" charset="0"/>
                            <a:ea typeface="Cambria Math" panose="02040503050406030204" pitchFamily="18" charset="0"/>
                          </a:rPr>
                          <m:t>𝑇</m:t>
                        </m:r>
                      </m:e>
                    </m:groupChr>
                    <m:r>
                      <a:rPr lang="en-IN" b="0" i="1" smtClean="0">
                        <a:latin typeface="Cambria Math" panose="02040503050406030204" pitchFamily="18" charset="0"/>
                        <a:ea typeface="Cambria Math" panose="02040503050406030204" pitchFamily="18" charset="0"/>
                      </a:rPr>
                      <m:t>𝑆</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oMath>
                </a14:m>
                <a:endParaRPr lang="en-GB" dirty="0"/>
              </a:p>
              <a:p>
                <a:pPr lvl="1"/>
                <a:endParaRPr lang="en-GB" dirty="0"/>
              </a:p>
              <a:p>
                <a:pPr lvl="2"/>
                <a:endParaRPr lang="en-GB" dirty="0"/>
              </a:p>
              <a:p>
                <a:pPr lvl="1"/>
                <a:endParaRPr lang="en-GB" dirty="0"/>
              </a:p>
              <a:p>
                <a:pPr lvl="1"/>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9488FF38-B597-C837-AB04-905F0DD79AA8}"/>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9351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8C35-E38C-E2CD-8597-07309547757B}"/>
              </a:ext>
            </a:extLst>
          </p:cNvPr>
          <p:cNvSpPr>
            <a:spLocks noGrp="1"/>
          </p:cNvSpPr>
          <p:nvPr>
            <p:ph type="title"/>
          </p:nvPr>
        </p:nvSpPr>
        <p:spPr/>
        <p:txBody>
          <a:bodyPr/>
          <a:lstStyle/>
          <a:p>
            <a:r>
              <a:rPr lang="en-IN" dirty="0"/>
              <a:t>Convolution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456D240-71EF-84B4-2613-9DBA6F0CB26E}"/>
                  </a:ext>
                </a:extLst>
              </p:cNvPr>
              <p:cNvSpPr>
                <a:spLocks noGrp="1"/>
              </p:cNvSpPr>
              <p:nvPr>
                <p:ph sz="quarter" idx="10"/>
              </p:nvPr>
            </p:nvSpPr>
            <p:spPr/>
            <p:txBody>
              <a:bodyPr/>
              <a:lstStyle/>
              <a:p>
                <a:r>
                  <a:rPr lang="en-IN" dirty="0"/>
                  <a:t>Convolution is a mathematical operation on two functions (</a:t>
                </a:r>
                <a:r>
                  <a:rPr lang="en-IN" i="1" dirty="0"/>
                  <a:t>f</a:t>
                </a:r>
                <a:r>
                  <a:rPr lang="en-IN" dirty="0"/>
                  <a:t> and </a:t>
                </a:r>
                <a:r>
                  <a:rPr lang="en-IN" i="1" dirty="0"/>
                  <a:t>g) </a:t>
                </a:r>
                <a:r>
                  <a:rPr lang="en-IN" dirty="0"/>
                  <a:t>that produce a third function </a:t>
                </a:r>
                <a:r>
                  <a:rPr lang="en-IN" i="1" dirty="0"/>
                  <a:t>(f*g)</a:t>
                </a:r>
                <a:r>
                  <a:rPr lang="en-IN" dirty="0"/>
                  <a:t> that expresses how the shape of one is modified by the other</a:t>
                </a:r>
              </a:p>
              <a:p>
                <a:r>
                  <a:rPr lang="en-IN" dirty="0"/>
                  <a:t>The term </a:t>
                </a:r>
                <a:r>
                  <a:rPr lang="en-IN" i="1" dirty="0"/>
                  <a:t>convolution</a:t>
                </a:r>
                <a:r>
                  <a:rPr lang="en-IN" dirty="0"/>
                  <a:t> refers to both the resultant function and the process of computing it </a:t>
                </a:r>
              </a:p>
              <a:p>
                <a:r>
                  <a:rPr lang="en-IN" dirty="0"/>
                  <a:t>The resultant function is defined as the integral of the product of the two functions after one is reflected on y-axis and shifted</a:t>
                </a:r>
              </a:p>
              <a:p>
                <a:pPr lvl="1"/>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𝑔</m:t>
                        </m:r>
                      </m:e>
                    </m:d>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𝜏</m:t>
                            </m:r>
                          </m:e>
                        </m:d>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r>
                          <a:rPr lang="en-IN" b="0" i="1" smtClean="0">
                            <a:latin typeface="Cambria Math" panose="02040503050406030204" pitchFamily="18" charset="0"/>
                          </a:rPr>
                          <m:t>=</m:t>
                        </m:r>
                        <m:nary>
                          <m:naryPr>
                            <m:limLoc m:val="undOvr"/>
                            <m:ctrlPr>
                              <a:rPr lang="en-IN" b="0" i="1" smtClean="0">
                                <a:latin typeface="Cambria Math" panose="02040503050406030204" pitchFamily="18" charset="0"/>
                              </a:rPr>
                            </m:ctrlPr>
                          </m:naryPr>
                          <m:sub>
                            <m:r>
                              <m:rPr>
                                <m:brk m:alnAt="24"/>
                              </m:rPr>
                              <a:rPr lang="en-IN" b="0" i="1" smtClean="0">
                                <a:latin typeface="Cambria Math" panose="02040503050406030204" pitchFamily="18" charset="0"/>
                              </a:rPr>
                              <m:t>−</m:t>
                            </m:r>
                            <m:r>
                              <a:rPr lang="en-IN" b="0" i="1" smtClean="0">
                                <a:latin typeface="Cambria Math" panose="02040503050406030204" pitchFamily="18" charset="0"/>
                              </a:rPr>
                              <m:t>∞</m:t>
                            </m:r>
                          </m:sub>
                          <m:sup>
                            <m:r>
                              <a:rPr lang="en-IN" b="0" i="1" smtClean="0">
                                <a:latin typeface="Cambria Math" panose="02040503050406030204" pitchFamily="18" charset="0"/>
                              </a:rPr>
                              <m:t>∞</m:t>
                            </m:r>
                          </m:sup>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e>
                            </m:d>
                            <m:r>
                              <a:rPr lang="en-IN" i="1">
                                <a:latin typeface="Cambria Math" panose="02040503050406030204" pitchFamily="18" charset="0"/>
                              </a:rPr>
                              <m:t>𝑔</m:t>
                            </m:r>
                            <m:d>
                              <m:dPr>
                                <m:ctrlPr>
                                  <a:rPr lang="en-IN" i="1">
                                    <a:latin typeface="Cambria Math" panose="02040503050406030204" pitchFamily="18" charset="0"/>
                                  </a:rPr>
                                </m:ctrlPr>
                              </m:dPr>
                              <m:e>
                                <m:r>
                                  <a:rPr lang="en-IN" i="1">
                                    <a:latin typeface="Cambria Math" panose="02040503050406030204" pitchFamily="18" charset="0"/>
                                  </a:rPr>
                                  <m:t>𝜏</m:t>
                                </m:r>
                              </m:e>
                            </m:d>
                            <m:r>
                              <a:rPr lang="en-IN" b="0" i="1" smtClean="0">
                                <a:latin typeface="Cambria Math" panose="02040503050406030204" pitchFamily="18" charset="0"/>
                              </a:rPr>
                              <m:t>𝑑</m:t>
                            </m:r>
                            <m:r>
                              <a:rPr lang="en-IN" b="0" i="1" smtClean="0">
                                <a:latin typeface="Cambria Math" panose="02040503050406030204" pitchFamily="18" charset="0"/>
                              </a:rPr>
                              <m:t>𝜏</m:t>
                            </m:r>
                          </m:e>
                        </m:nary>
                      </m:e>
                    </m:nary>
                  </m:oMath>
                </a14:m>
                <a:endParaRPr lang="en-IN" dirty="0"/>
              </a:p>
              <a:p>
                <a:r>
                  <a:rPr lang="en-IN" dirty="0"/>
                  <a:t>Some features of convolution are similar to cross-correlation</a:t>
                </a:r>
              </a:p>
              <a:p>
                <a:endParaRPr lang="en-IN" dirty="0"/>
              </a:p>
              <a:p>
                <a:endParaRPr lang="en-IN" dirty="0"/>
              </a:p>
              <a:p>
                <a:endParaRPr lang="en-IN" dirty="0"/>
              </a:p>
            </p:txBody>
          </p:sp>
        </mc:Choice>
        <mc:Fallback>
          <p:sp>
            <p:nvSpPr>
              <p:cNvPr id="3" name="Content Placeholder 2">
                <a:extLst>
                  <a:ext uri="{FF2B5EF4-FFF2-40B4-BE49-F238E27FC236}">
                    <a16:creationId xmlns:a16="http://schemas.microsoft.com/office/drawing/2014/main" id="{A456D240-71EF-84B4-2613-9DBA6F0CB26E}"/>
                  </a:ext>
                </a:extLst>
              </p:cNvPr>
              <p:cNvSpPr>
                <a:spLocks noGrp="1" noRot="1" noChangeAspect="1" noMove="1" noResize="1" noEditPoints="1" noAdjustHandles="1" noChangeArrowheads="1" noChangeShapeType="1" noTextEdit="1"/>
              </p:cNvSpPr>
              <p:nvPr>
                <p:ph sz="quarter" idx="10"/>
              </p:nvPr>
            </p:nvSpPr>
            <p:spPr>
              <a:blipFill>
                <a:blip r:embed="rId2"/>
                <a:stretch>
                  <a:fillRect t="-819" r="-1340"/>
                </a:stretch>
              </a:blipFill>
            </p:spPr>
            <p:txBody>
              <a:bodyPr/>
              <a:lstStyle/>
              <a:p>
                <a:r>
                  <a:rPr lang="en-IN">
                    <a:noFill/>
                  </a:rPr>
                  <a:t> </a:t>
                </a:r>
              </a:p>
            </p:txBody>
          </p:sp>
        </mc:Fallback>
      </mc:AlternateContent>
    </p:spTree>
    <p:extLst>
      <p:ext uri="{BB962C8B-B14F-4D97-AF65-F5344CB8AC3E}">
        <p14:creationId xmlns:p14="http://schemas.microsoft.com/office/powerpoint/2010/main" val="22454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40CD-3558-9B47-F963-D4FFDE217B6C}"/>
              </a:ext>
            </a:extLst>
          </p:cNvPr>
          <p:cNvSpPr>
            <a:spLocks noGrp="1"/>
          </p:cNvSpPr>
          <p:nvPr>
            <p:ph type="title"/>
          </p:nvPr>
        </p:nvSpPr>
        <p:spPr/>
        <p:txBody>
          <a:bodyPr/>
          <a:lstStyle/>
          <a:p>
            <a:r>
              <a:rPr lang="en-IN" dirty="0"/>
              <a:t>Cyclic Prefix – CP and Demodulation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1906285-75AB-750E-8D17-33C04F3ED181}"/>
                  </a:ext>
                </a:extLst>
              </p:cNvPr>
              <p:cNvSpPr>
                <a:spLocks noGrp="1"/>
              </p:cNvSpPr>
              <p:nvPr>
                <p:ph sz="quarter" idx="10"/>
              </p:nvPr>
            </p:nvSpPr>
            <p:spPr/>
            <p:txBody>
              <a:bodyPr>
                <a:normAutofit lnSpcReduction="10000"/>
              </a:bodyPr>
              <a:lstStyle/>
              <a:p>
                <a14:m>
                  <m:oMath xmlns:m="http://schemas.openxmlformats.org/officeDocument/2006/math">
                    <m:limLow>
                      <m:limLowPr>
                        <m:ctrlPr>
                          <a:rPr lang="en-IN" i="1" smtClean="0">
                            <a:latin typeface="Cambria Math" panose="02040503050406030204" pitchFamily="18" charset="0"/>
                          </a:rPr>
                        </m:ctrlPr>
                      </m:limLowPr>
                      <m:e>
                        <m:groupChr>
                          <m:groupChrPr>
                            <m:chr m:val="⏟"/>
                            <m:ctrlPr>
                              <a:rPr lang="en-IN" i="1" smtClean="0">
                                <a:latin typeface="Cambria Math" panose="02040503050406030204" pitchFamily="18" charset="0"/>
                              </a:rPr>
                            </m:ctrlPr>
                          </m:groupChr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−1)</m:t>
                            </m:r>
                          </m:e>
                        </m:groupChr>
                      </m:e>
                      <m:lim>
                        <m:r>
                          <a:rPr lang="en-IN" b="0" i="1" smtClean="0">
                            <a:latin typeface="Cambria Math" panose="02040503050406030204" pitchFamily="18" charset="0"/>
                          </a:rPr>
                          <m:t>𝐶𝑦𝑐𝑙𝑖𝑐</m:t>
                        </m:r>
                        <m:r>
                          <a:rPr lang="en-IN" b="0" i="1" smtClean="0">
                            <a:latin typeface="Cambria Math" panose="02040503050406030204" pitchFamily="18" charset="0"/>
                          </a:rPr>
                          <m:t> </m:t>
                        </m:r>
                        <m:r>
                          <a:rPr lang="en-IN" b="0" i="1" smtClean="0">
                            <a:latin typeface="Cambria Math" panose="02040503050406030204" pitchFamily="18" charset="0"/>
                          </a:rPr>
                          <m:t>𝑃𝑟𝑒𝑓𝑖𝑥</m:t>
                        </m:r>
                      </m:lim>
                    </m:limLow>
                    <m:r>
                      <a:rPr lang="en-IN" b="0" i="1" smtClean="0">
                        <a:latin typeface="Cambria Math" panose="02040503050406030204" pitchFamily="18" charset="0"/>
                      </a:rPr>
                      <m:t>,</m:t>
                    </m:r>
                    <m:limLow>
                      <m:limLowPr>
                        <m:ctrlPr>
                          <a:rPr lang="en-IN" i="1" smtClean="0">
                            <a:latin typeface="Cambria Math" panose="02040503050406030204" pitchFamily="18" charset="0"/>
                          </a:rPr>
                        </m:ctrlPr>
                      </m:limLowPr>
                      <m:e>
                        <m:groupChr>
                          <m:groupChrPr>
                            <m:chr m:val="⏟"/>
                            <m:ctrlPr>
                              <a:rPr lang="en-IN" i="1">
                                <a:latin typeface="Cambria Math" panose="02040503050406030204" pitchFamily="18" charset="0"/>
                              </a:rPr>
                            </m:ctrlPr>
                          </m:groupChr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−1)</m:t>
                            </m:r>
                          </m:e>
                        </m:groupChr>
                      </m:e>
                      <m:lim>
                        <m:r>
                          <a:rPr lang="en-IN" b="0" i="1" smtClean="0">
                            <a:latin typeface="Cambria Math" panose="02040503050406030204" pitchFamily="18" charset="0"/>
                          </a:rPr>
                          <m:t>𝑂𝑟𝑖𝑔𝑖𝑛𝑎𝑙</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r>
                          <a:rPr lang="en-IN" b="0" i="1" smtClean="0">
                            <a:latin typeface="Cambria Math" panose="02040503050406030204" pitchFamily="18" charset="0"/>
                          </a:rPr>
                          <m:t> </m:t>
                        </m:r>
                        <m:r>
                          <a:rPr lang="en-IN" b="0" i="1" smtClean="0">
                            <a:latin typeface="Cambria Math" panose="02040503050406030204" pitchFamily="18" charset="0"/>
                          </a:rPr>
                          <m:t>𝑔𝑒𝑛𝑒𝑟𝑎𝑡𝑒𝑑</m:t>
                        </m:r>
                        <m:r>
                          <a:rPr lang="en-IN" b="0" i="1" smtClean="0">
                            <a:latin typeface="Cambria Math" panose="02040503050406030204" pitchFamily="18" charset="0"/>
                          </a:rPr>
                          <m:t> </m:t>
                        </m:r>
                        <m:r>
                          <a:rPr lang="en-IN" b="0" i="1" smtClean="0">
                            <a:latin typeface="Cambria Math" panose="02040503050406030204" pitchFamily="18" charset="0"/>
                          </a:rPr>
                          <m:t>𝑏𝑦</m:t>
                        </m:r>
                        <m:r>
                          <a:rPr lang="en-IN" b="0" i="1" smtClean="0">
                            <a:latin typeface="Cambria Math" panose="02040503050406030204" pitchFamily="18" charset="0"/>
                          </a:rPr>
                          <m:t> </m:t>
                        </m:r>
                        <m:r>
                          <a:rPr lang="en-IN" b="0" i="1" smtClean="0">
                            <a:latin typeface="Cambria Math" panose="02040503050406030204" pitchFamily="18" charset="0"/>
                          </a:rPr>
                          <m:t>𝐼𝐹𝐹𝑇</m:t>
                        </m:r>
                        <m:r>
                          <a:rPr lang="en-IN" b="0" i="1" smtClean="0">
                            <a:latin typeface="Cambria Math" panose="02040503050406030204" pitchFamily="18" charset="0"/>
                          </a:rPr>
                          <m:t> </m:t>
                        </m:r>
                      </m:lim>
                    </m:limLow>
                  </m:oMath>
                </a14:m>
                <a:endParaRPr lang="en-IN" dirty="0"/>
              </a:p>
              <a:p>
                <a:r>
                  <a:rPr lang="en-IN" dirty="0"/>
                  <a:t>The cyclic prefix are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oMath>
                </a14:m>
                <a:r>
                  <a:rPr lang="en-IN" dirty="0"/>
                  <a:t> samples from the tail of OFDM generated by IFFT</a:t>
                </a:r>
              </a:p>
              <a:p>
                <a:r>
                  <a:rPr lang="en-IN" dirty="0"/>
                  <a:t>Prior to transmission, the above cyclic prefix is prefixed to the IFFT output forming OFDM block</a:t>
                </a:r>
              </a:p>
              <a:p>
                <a:r>
                  <a:rPr lang="en-IN" dirty="0"/>
                  <a:t>So the total number of samples in OFDM block are </a:t>
                </a:r>
                <a14:m>
                  <m:oMath xmlns:m="http://schemas.openxmlformats.org/officeDocument/2006/math">
                    <m:d>
                      <m:dPr>
                        <m:ctrlPr>
                          <a:rPr lang="en-IN" b="0" i="0"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oMath>
                </a14:m>
                <a:r>
                  <a:rPr lang="en-IN" b="0" dirty="0"/>
                  <a:t>, </a:t>
                </a:r>
                <a14:m>
                  <m:oMath xmlns:m="http://schemas.openxmlformats.org/officeDocument/2006/math">
                    <m:acc>
                      <m:accPr>
                        <m:chr m:val="̃"/>
                        <m:ctrlPr>
                          <a:rPr lang="en-IN" b="0" i="1" dirty="0" smtClean="0">
                            <a:latin typeface="Cambria Math" panose="02040503050406030204" pitchFamily="18" charset="0"/>
                          </a:rPr>
                        </m:ctrlPr>
                      </m:accPr>
                      <m:e>
                        <m:r>
                          <a:rPr lang="en-IN" b="0" i="1" dirty="0" smtClean="0">
                            <a:latin typeface="Cambria Math" panose="02040503050406030204" pitchFamily="18" charset="0"/>
                          </a:rPr>
                          <m:t>𝐿</m:t>
                        </m:r>
                      </m:e>
                    </m:acc>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 </m:t>
                    </m:r>
                  </m:oMath>
                </a14:m>
                <a:endParaRPr lang="en-IN" b="0" dirty="0"/>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oMath>
                </a14:m>
                <a:r>
                  <a:rPr lang="en-IN" dirty="0"/>
                  <a:t> is usually a maximum of 25%*N</a:t>
                </a:r>
              </a:p>
              <a:p>
                <a:r>
                  <a:rPr lang="en-IN" dirty="0"/>
                  <a:t>What is the effect of CP?</a:t>
                </a:r>
              </a:p>
              <a:p>
                <a:r>
                  <a:rPr lang="en-IN" dirty="0"/>
                  <a:t>Because of the addition of CP as prefix to the output of IFFT of OFDM, the linear convolution becomes circular convolution</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𝑃𝑟𝑒𝑓𝑖𝑥</m:t>
                    </m:r>
                    <m:r>
                      <a:rPr lang="en-IN" i="1">
                        <a:latin typeface="Cambria Math" panose="02040503050406030204" pitchFamily="18" charset="0"/>
                      </a:rPr>
                      <m:t> </m:t>
                    </m:r>
                    <m:r>
                      <a:rPr lang="en-IN" i="1">
                        <a:latin typeface="Cambria Math" panose="02040503050406030204" pitchFamily="18" charset="0"/>
                      </a:rPr>
                      <m:t>𝑤𝑖𝑡h</m:t>
                    </m:r>
                    <m:r>
                      <a:rPr lang="en-IN" i="1">
                        <a:latin typeface="Cambria Math" panose="02040503050406030204" pitchFamily="18" charset="0"/>
                      </a:rPr>
                      <m:t> </m:t>
                    </m:r>
                    <m:r>
                      <a:rPr lang="en-IN" i="1">
                        <a:latin typeface="Cambria Math" panose="02040503050406030204" pitchFamily="18" charset="0"/>
                      </a:rPr>
                      <m:t>𝐶𝑃</m:t>
                    </m:r>
                    <m:r>
                      <a:rPr lang="en-IN" i="1">
                        <a:latin typeface="Cambria Math" panose="02040503050406030204" pitchFamily="18" charset="0"/>
                      </a:rPr>
                      <m:t>⇒</m:t>
                    </m:r>
                    <m:r>
                      <a:rPr lang="en-IN" i="1">
                        <a:latin typeface="Cambria Math" panose="02040503050406030204" pitchFamily="18" charset="0"/>
                      </a:rPr>
                      <m:t>𝑦</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h</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𝑣</m:t>
                    </m:r>
                  </m:oMath>
                </a14:m>
                <a:endParaRPr lang="en-IN" dirty="0">
                  <a:ea typeface="Cambria Math" panose="02040503050406030204" pitchFamily="18" charset="0"/>
                </a:endParaRPr>
              </a:p>
              <a:p>
                <a:r>
                  <a:rPr lang="en-IN" dirty="0"/>
                  <a:t>The output of OFDM channel is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m:t>
                    </m:r>
                  </m:oMath>
                </a14:m>
                <a:endParaRPr lang="en-IN" b="0" dirty="0">
                  <a:ea typeface="Cambria Math" panose="02040503050406030204" pitchFamily="18" charset="0"/>
                </a:endParaRPr>
              </a:p>
              <a:p>
                <a:r>
                  <a:rPr lang="en-IN" b="0" dirty="0"/>
                  <a:t>The output of the sub-carrier k - </a:t>
                </a:r>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𝐹𝐹𝑇</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𝑌</m:t>
                        </m:r>
                      </m:e>
                      <m:sub>
                        <m:r>
                          <a:rPr lang="en-IN" b="0" i="1" smtClean="0">
                            <a:latin typeface="Cambria Math" panose="02040503050406030204" pitchFamily="18" charset="0"/>
                            <a:ea typeface="Cambria Math" panose="02040503050406030204" pitchFamily="18" charset="0"/>
                          </a:rPr>
                          <m:t>𝐾</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𝐻</m:t>
                        </m:r>
                      </m:e>
                      <m:sub>
                        <m:r>
                          <a:rPr lang="en-IN" b="0" i="1" smtClean="0">
                            <a:latin typeface="Cambria Math" panose="02040503050406030204" pitchFamily="18" charset="0"/>
                            <a:ea typeface="Cambria Math" panose="02040503050406030204" pitchFamily="18" charset="0"/>
                          </a:rPr>
                          <m:t>𝑘</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𝑘</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𝑉</m:t>
                        </m:r>
                      </m:e>
                      <m:sub>
                        <m:r>
                          <a:rPr lang="en-IN" b="0" i="1" smtClean="0">
                            <a:latin typeface="Cambria Math" panose="02040503050406030204" pitchFamily="18" charset="0"/>
                            <a:ea typeface="Cambria Math" panose="02040503050406030204" pitchFamily="18" charset="0"/>
                          </a:rPr>
                          <m:t>𝑘</m:t>
                        </m:r>
                      </m:sub>
                    </m:sSub>
                  </m:oMath>
                </a14:m>
                <a:endParaRPr lang="en-IN" b="0" dirty="0">
                  <a:ea typeface="Cambria Math" panose="02040503050406030204" pitchFamily="18" charset="0"/>
                </a:endParaRPr>
              </a:p>
              <a:p>
                <a:r>
                  <a:rPr lang="en-IN" b="0" dirty="0">
                    <a:ea typeface="Cambria Math" panose="02040503050406030204" pitchFamily="18" charset="0"/>
                  </a:rPr>
                  <a:t>When an FFT is taken for a circular convoluted time domain signal, it becomes the product between corresponding coefficients</a:t>
                </a:r>
              </a:p>
              <a:p>
                <a:endParaRPr lang="en-IN" dirty="0"/>
              </a:p>
              <a:p>
                <a:endParaRPr lang="en-IN" dirty="0"/>
              </a:p>
              <a:p>
                <a:endParaRPr lang="en-IN" dirty="0"/>
              </a:p>
              <a:p>
                <a:endParaRPr lang="en-IN" dirty="0"/>
              </a:p>
            </p:txBody>
          </p:sp>
        </mc:Choice>
        <mc:Fallback>
          <p:sp>
            <p:nvSpPr>
              <p:cNvPr id="3" name="Content Placeholder 2">
                <a:extLst>
                  <a:ext uri="{FF2B5EF4-FFF2-40B4-BE49-F238E27FC236}">
                    <a16:creationId xmlns:a16="http://schemas.microsoft.com/office/drawing/2014/main" id="{11906285-75AB-750E-8D17-33C04F3ED181}"/>
                  </a:ext>
                </a:extLst>
              </p:cNvPr>
              <p:cNvSpPr>
                <a:spLocks noGrp="1" noRot="1" noChangeAspect="1" noMove="1" noResize="1" noEditPoints="1" noAdjustHandles="1" noChangeArrowheads="1" noChangeShapeType="1" noTextEdit="1"/>
              </p:cNvSpPr>
              <p:nvPr>
                <p:ph sz="quarter" idx="10"/>
              </p:nvPr>
            </p:nvSpPr>
            <p:spPr>
              <a:blipFill>
                <a:blip r:embed="rId2"/>
                <a:stretch>
                  <a:fillRect b="-1228"/>
                </a:stretch>
              </a:blipFill>
            </p:spPr>
            <p:txBody>
              <a:bodyPr/>
              <a:lstStyle/>
              <a:p>
                <a:r>
                  <a:rPr lang="en-IN">
                    <a:noFill/>
                  </a:rPr>
                  <a:t> </a:t>
                </a:r>
              </a:p>
            </p:txBody>
          </p:sp>
        </mc:Fallback>
      </mc:AlternateContent>
    </p:spTree>
    <p:extLst>
      <p:ext uri="{BB962C8B-B14F-4D97-AF65-F5344CB8AC3E}">
        <p14:creationId xmlns:p14="http://schemas.microsoft.com/office/powerpoint/2010/main" val="130944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System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85000" lnSpcReduction="20000"/>
              </a:bodyPr>
              <a:lstStyle/>
              <a:p>
                <a14:m>
                  <m:oMath xmlns:m="http://schemas.openxmlformats.org/officeDocument/2006/math">
                    <m:r>
                      <a:rPr lang="en-IN" b="0" i="1" smtClean="0">
                        <a:latin typeface="Cambria Math" panose="02040503050406030204" pitchFamily="18" charset="0"/>
                      </a:rPr>
                      <m:t>𝑘</m:t>
                    </m:r>
                  </m:oMath>
                </a14:m>
                <a:r>
                  <a:rPr lang="en-IN" dirty="0"/>
                  <a:t>=0,1,2,…N-1 – sub-carriers</a:t>
                </a:r>
              </a:p>
              <a:p>
                <a:r>
                  <a:rPr lang="en-IN" dirty="0"/>
                  <a:t>The OFDM System Model is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0</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1</m:t>
                        </m:r>
                      </m:sub>
                    </m:sSub>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2</m:t>
                        </m:r>
                      </m:sub>
                    </m:sSub>
                  </m:oMath>
                </a14:m>
                <a:endParaRPr lang="en-IN" b="0" dirty="0"/>
              </a:p>
              <a:p>
                <a:pPr lvl="1"/>
                <a:r>
                  <a:rPr lang="en-IN" dirty="0"/>
                  <a: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𝑁</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𝑁</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𝑁</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𝑁</m:t>
                        </m:r>
                        <m:r>
                          <a:rPr lang="en-IN" b="0" i="1" smtClean="0">
                            <a:latin typeface="Cambria Math" panose="02040503050406030204" pitchFamily="18" charset="0"/>
                          </a:rPr>
                          <m:t>−1</m:t>
                        </m:r>
                      </m:sub>
                    </m:sSub>
                  </m:oMath>
                </a14:m>
                <a:endParaRPr lang="en-IN" dirty="0"/>
              </a:p>
              <a:p>
                <a:r>
                  <a:rPr lang="en-IN" dirty="0"/>
                  <a:t>Channel coefficient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𝑘</m:t>
                        </m:r>
                      </m:sub>
                    </m:sSub>
                  </m:oMath>
                </a14:m>
                <a:r>
                  <a:rPr lang="en-IN" dirty="0"/>
                  <a:t> are given as</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𝑘</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2</m:t>
                            </m:r>
                            <m:r>
                              <a:rPr lang="en-IN" b="0" i="1" smtClean="0">
                                <a:latin typeface="Cambria Math" panose="02040503050406030204" pitchFamily="18" charset="0"/>
                              </a:rPr>
                              <m:t>𝜋</m:t>
                            </m:r>
                            <m:f>
                              <m:fPr>
                                <m:ctrlPr>
                                  <a:rPr lang="en-IN" b="0" i="1" smtClean="0">
                                    <a:latin typeface="Cambria Math" panose="02040503050406030204" pitchFamily="18" charset="0"/>
                                  </a:rPr>
                                </m:ctrlPr>
                              </m:fPr>
                              <m:num>
                                <m:r>
                                  <a:rPr lang="en-IN" b="0" i="1" smtClean="0">
                                    <a:latin typeface="Cambria Math" panose="02040503050406030204" pitchFamily="18" charset="0"/>
                                  </a:rPr>
                                  <m:t>𝑘𝑙</m:t>
                                </m:r>
                              </m:num>
                              <m:den>
                                <m:r>
                                  <a:rPr lang="en-IN" b="0" i="1" smtClean="0">
                                    <a:latin typeface="Cambria Math" panose="02040503050406030204" pitchFamily="18" charset="0"/>
                                  </a:rPr>
                                  <m:t>𝑁</m:t>
                                </m:r>
                              </m:den>
                            </m:f>
                          </m:sup>
                        </m:sSup>
                        <m:r>
                          <a:rPr lang="en-IN" b="0" i="1" smtClean="0">
                            <a:latin typeface="Cambria Math" panose="02040503050406030204" pitchFamily="18" charset="0"/>
                          </a:rPr>
                          <m:t>⇒</m:t>
                        </m:r>
                      </m:e>
                    </m:nary>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 0,0,0,…0 </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 </m:t>
                        </m:r>
                        <m:r>
                          <a:rPr lang="en-IN" b="0" i="1" smtClean="0">
                            <a:latin typeface="Cambria Math" panose="02040503050406030204" pitchFamily="18" charset="0"/>
                          </a:rPr>
                          <m:t>𝑧𝑒𝑟𝑜𝑠</m:t>
                        </m:r>
                      </m:e>
                    </m:d>
                  </m:oMath>
                </a14:m>
                <a:endParaRPr lang="en-IN" b="0" i="1" dirty="0">
                  <a:latin typeface="Cambria Math" panose="02040503050406030204" pitchFamily="18" charset="0"/>
                </a:endParaRPr>
              </a:p>
              <a:p>
                <a:pPr lvl="1"/>
                <a14:m>
                  <m:oMath xmlns:m="http://schemas.openxmlformats.org/officeDocument/2006/math">
                    <m:r>
                      <m:rPr>
                        <m:sty m:val="p"/>
                      </m:rPr>
                      <a:rPr lang="en-IN" b="0" i="0" smtClean="0">
                        <a:latin typeface="Cambria Math" panose="02040503050406030204" pitchFamily="18" charset="0"/>
                      </a:rPr>
                      <m:t>N</m:t>
                    </m:r>
                    <m:r>
                      <a:rPr lang="en-IN" b="0" i="0" smtClean="0">
                        <a:latin typeface="Cambria Math" panose="02040503050406030204" pitchFamily="18" charset="0"/>
                      </a:rPr>
                      <m:t> </m:t>
                    </m:r>
                    <m:r>
                      <m:rPr>
                        <m:sty m:val="p"/>
                      </m:rPr>
                      <a:rPr lang="en-IN" b="0" i="0" smtClean="0">
                        <a:latin typeface="Cambria Math" panose="02040503050406030204" pitchFamily="18" charset="0"/>
                      </a:rPr>
                      <m:t>Point</m:t>
                    </m:r>
                    <m:r>
                      <a:rPr lang="en-IN" b="0" i="0" smtClean="0">
                        <a:latin typeface="Cambria Math" panose="02040503050406030204" pitchFamily="18" charset="0"/>
                      </a:rPr>
                      <m:t> </m:t>
                    </m:r>
                    <m:r>
                      <m:rPr>
                        <m:sty m:val="p"/>
                      </m:rPr>
                      <a:rPr lang="en-IN" b="0" i="0" smtClean="0">
                        <a:latin typeface="Cambria Math" panose="02040503050406030204" pitchFamily="18" charset="0"/>
                      </a:rPr>
                      <m:t>Zero</m:t>
                    </m:r>
                    <m:r>
                      <a:rPr lang="en-IN" b="0" i="0" smtClean="0">
                        <a:latin typeface="Cambria Math" panose="02040503050406030204" pitchFamily="18" charset="0"/>
                      </a:rPr>
                      <m:t> </m:t>
                    </m:r>
                    <m:r>
                      <m:rPr>
                        <m:sty m:val="p"/>
                      </m:rPr>
                      <a:rPr lang="en-IN" b="0" i="0" smtClean="0">
                        <a:latin typeface="Cambria Math" panose="02040503050406030204" pitchFamily="18" charset="0"/>
                      </a:rPr>
                      <m:t>Padded</m:t>
                    </m:r>
                    <m:r>
                      <a:rPr lang="en-IN" b="0" i="0" smtClean="0">
                        <a:latin typeface="Cambria Math" panose="02040503050406030204" pitchFamily="18" charset="0"/>
                      </a:rPr>
                      <m:t> </m:t>
                    </m:r>
                    <m:r>
                      <m:rPr>
                        <m:sty m:val="p"/>
                      </m:rPr>
                      <a:rPr lang="en-IN" b="0" i="0" smtClean="0">
                        <a:latin typeface="Cambria Math" panose="02040503050406030204" pitchFamily="18" charset="0"/>
                      </a:rPr>
                      <m:t>FFT</m:t>
                    </m:r>
                    <m:r>
                      <a:rPr lang="en-IN" b="0" i="0" smtClean="0">
                        <a:latin typeface="Cambria Math" panose="02040503050406030204" pitchFamily="18" charset="0"/>
                      </a:rPr>
                      <m:t>⇒</m:t>
                    </m:r>
                    <m:sSub>
                      <m:sSubPr>
                        <m:ctrlPr>
                          <a:rPr lang="en-IN" b="0" i="0" smtClean="0">
                            <a:latin typeface="Cambria Math" panose="02040503050406030204" pitchFamily="18" charset="0"/>
                          </a:rPr>
                        </m:ctrlPr>
                      </m:sSubPr>
                      <m:e>
                        <m:r>
                          <m:rPr>
                            <m:sty m:val="p"/>
                          </m:rPr>
                          <a:rPr lang="en-IN" b="0" i="0" smtClean="0">
                            <a:latin typeface="Cambria Math" panose="02040503050406030204" pitchFamily="18" charset="0"/>
                          </a:rPr>
                          <m:t>H</m:t>
                        </m:r>
                      </m:e>
                      <m:sub>
                        <m:r>
                          <a:rPr lang="en-IN" b="0" i="0" smtClean="0">
                            <a:latin typeface="Cambria Math" panose="02040503050406030204" pitchFamily="18" charset="0"/>
                          </a:rPr>
                          <m:t>0</m:t>
                        </m:r>
                      </m:sub>
                    </m:sSub>
                    <m:r>
                      <a:rPr lang="en-IN" b="0" i="0" smtClean="0">
                        <a:latin typeface="Cambria Math" panose="02040503050406030204" pitchFamily="18" charset="0"/>
                      </a:rPr>
                      <m:t>,</m:t>
                    </m:r>
                    <m:sSub>
                      <m:sSubPr>
                        <m:ctrlPr>
                          <a:rPr lang="en-IN" b="0" i="0" smtClean="0">
                            <a:latin typeface="Cambria Math" panose="02040503050406030204" pitchFamily="18" charset="0"/>
                          </a:rPr>
                        </m:ctrlPr>
                      </m:sSubPr>
                      <m:e>
                        <m:r>
                          <m:rPr>
                            <m:sty m:val="p"/>
                          </m:rPr>
                          <a:rPr lang="en-IN" b="0" i="0" smtClean="0">
                            <a:latin typeface="Cambria Math" panose="02040503050406030204" pitchFamily="18" charset="0"/>
                          </a:rPr>
                          <m:t>H</m:t>
                        </m:r>
                      </m:e>
                      <m:sub>
                        <m:r>
                          <a:rPr lang="en-IN" b="0" i="0" smtClean="0">
                            <a:latin typeface="Cambria Math" panose="02040503050406030204" pitchFamily="18" charset="0"/>
                          </a:rPr>
                          <m:t>1</m:t>
                        </m:r>
                      </m:sub>
                    </m:sSub>
                    <m:r>
                      <a:rPr lang="en-IN" b="0" i="0" smtClean="0">
                        <a:latin typeface="Cambria Math" panose="02040503050406030204" pitchFamily="18" charset="0"/>
                      </a:rPr>
                      <m:t>,</m:t>
                    </m:r>
                    <m:sSub>
                      <m:sSubPr>
                        <m:ctrlPr>
                          <a:rPr lang="en-IN" b="0" i="0" smtClean="0">
                            <a:latin typeface="Cambria Math" panose="02040503050406030204" pitchFamily="18" charset="0"/>
                          </a:rPr>
                        </m:ctrlPr>
                      </m:sSubPr>
                      <m:e>
                        <m:r>
                          <m:rPr>
                            <m:sty m:val="p"/>
                          </m:rPr>
                          <a:rPr lang="en-IN" b="0" i="0" smtClean="0">
                            <a:latin typeface="Cambria Math" panose="02040503050406030204" pitchFamily="18" charset="0"/>
                          </a:rPr>
                          <m:t>H</m:t>
                        </m:r>
                      </m:e>
                      <m:sub>
                        <m:r>
                          <a:rPr lang="en-IN" b="0" i="0" smtClean="0">
                            <a:latin typeface="Cambria Math" panose="02040503050406030204" pitchFamily="18" charset="0"/>
                          </a:rPr>
                          <m:t>2</m:t>
                        </m:r>
                      </m:sub>
                    </m:sSub>
                    <m:r>
                      <a:rPr lang="en-IN" b="0" i="0" smtClean="0">
                        <a:latin typeface="Cambria Math" panose="02040503050406030204" pitchFamily="18" charset="0"/>
                      </a:rPr>
                      <m:t>,…</m:t>
                    </m:r>
                    <m:sSub>
                      <m:sSubPr>
                        <m:ctrlPr>
                          <a:rPr lang="en-IN" b="0" i="0" smtClean="0">
                            <a:latin typeface="Cambria Math" panose="02040503050406030204" pitchFamily="18" charset="0"/>
                          </a:rPr>
                        </m:ctrlPr>
                      </m:sSubPr>
                      <m:e>
                        <m:r>
                          <m:rPr>
                            <m:sty m:val="p"/>
                          </m:rPr>
                          <a:rPr lang="en-IN" b="0" i="0" smtClean="0">
                            <a:latin typeface="Cambria Math" panose="02040503050406030204" pitchFamily="18" charset="0"/>
                          </a:rPr>
                          <m:t>H</m:t>
                        </m:r>
                      </m:e>
                      <m:sub>
                        <m:r>
                          <m:rPr>
                            <m:sty m:val="p"/>
                          </m:rPr>
                          <a:rPr lang="en-IN" b="0" i="0" smtClean="0">
                            <a:latin typeface="Cambria Math" panose="02040503050406030204" pitchFamily="18" charset="0"/>
                          </a:rPr>
                          <m:t>N</m:t>
                        </m:r>
                        <m:r>
                          <a:rPr lang="en-IN" b="0" i="0" smtClean="0">
                            <a:latin typeface="Cambria Math" panose="02040503050406030204" pitchFamily="18" charset="0"/>
                          </a:rPr>
                          <m:t>−1</m:t>
                        </m:r>
                      </m:sub>
                    </m:sSub>
                    <m:r>
                      <a:rPr lang="en-IN" b="0" i="0" smtClean="0">
                        <a:latin typeface="Cambria Math" panose="02040503050406030204" pitchFamily="18" charset="0"/>
                      </a:rPr>
                      <m:t> −</m:t>
                    </m:r>
                    <m:r>
                      <a:rPr lang="en-IN" b="0" i="1" smtClean="0">
                        <a:latin typeface="Cambria Math" panose="02040503050406030204" pitchFamily="18" charset="0"/>
                      </a:rPr>
                      <m:t>𝑠𝑢𝑏</m:t>
                    </m:r>
                    <m:r>
                      <a:rPr lang="en-IN" b="0" i="1" smtClean="0">
                        <a:latin typeface="Cambria Math" panose="02040503050406030204" pitchFamily="18" charset="0"/>
                      </a:rPr>
                      <m:t>−</m:t>
                    </m:r>
                    <m:r>
                      <a:rPr lang="en-IN" b="0" i="1" smtClean="0">
                        <a:latin typeface="Cambria Math" panose="02040503050406030204" pitchFamily="18" charset="0"/>
                      </a:rPr>
                      <m:t>𝑐𝑎𝑟𝑟𝑖𝑒𝑟</m:t>
                    </m:r>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𝑐𝑜𝑒𝑓𝑓𝑖𝑐𝑖𝑒𝑛𝑡𝑠</m:t>
                    </m:r>
                  </m:oMath>
                </a14:m>
                <a:endParaRPr lang="en-IN" i="1" dirty="0"/>
              </a:p>
              <a:p>
                <a:r>
                  <a:rPr lang="en-IN" dirty="0"/>
                  <a:t>CP removal</a:t>
                </a:r>
              </a:p>
              <a:p>
                <a:pPr lvl="1"/>
                <a:r>
                  <a:rPr lang="en-IN" dirty="0"/>
                  <a:t>OFDM block = </a:t>
                </a:r>
                <a14:m>
                  <m:oMath xmlns:m="http://schemas.openxmlformats.org/officeDocument/2006/math">
                    <m:groupChr>
                      <m:groupChrPr>
                        <m:chr m:val="⏟"/>
                        <m:ctrlPr>
                          <a:rPr lang="en-IN" i="1" smtClean="0">
                            <a:latin typeface="Cambria Math" panose="02040503050406030204" pitchFamily="18" charset="0"/>
                          </a:rPr>
                        </m:ctrlPr>
                      </m:groupChrPr>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−1)</m:t>
                        </m:r>
                      </m:e>
                    </m:groupChr>
                    <m:r>
                      <a:rPr lang="en-IN" b="0" i="1" smtClean="0">
                        <a:latin typeface="Cambria Math" panose="02040503050406030204" pitchFamily="18" charset="0"/>
                      </a:rPr>
                      <m:t>,</m:t>
                    </m:r>
                  </m:oMath>
                </a14:m>
                <a:r>
                  <a:rPr lang="en-IN" dirty="0"/>
                  <a:t> </a:t>
                </a:r>
                <a14:m>
                  <m:oMath xmlns:m="http://schemas.openxmlformats.org/officeDocument/2006/math">
                    <m:groupChr>
                      <m:groupChrPr>
                        <m:chr m:val="⏟"/>
                        <m:ctrlPr>
                          <a:rPr lang="en-IN" i="1">
                            <a:latin typeface="Cambria Math" panose="02040503050406030204" pitchFamily="18" charset="0"/>
                          </a:rPr>
                        </m:ctrlPr>
                      </m:groupChrPr>
                      <m:e>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𝑥</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𝑁</m:t>
                        </m:r>
                        <m:r>
                          <a:rPr lang="en-IN" i="1">
                            <a:latin typeface="Cambria Math" panose="02040503050406030204" pitchFamily="18" charset="0"/>
                          </a:rPr>
                          <m:t>−1)</m:t>
                        </m:r>
                      </m:e>
                    </m:groupChr>
                  </m:oMath>
                </a14:m>
                <a:endParaRPr lang="en-IN" dirty="0"/>
              </a:p>
              <a:p>
                <a:pPr lvl="1"/>
                <a:r>
                  <a:rPr lang="en-IN" dirty="0"/>
                  <a:t>The prefixed CP is removed by the receive and receiver processes the output from </a:t>
                </a:r>
                <a14:m>
                  <m:oMath xmlns:m="http://schemas.openxmlformats.org/officeDocument/2006/math">
                    <m:r>
                      <a:rPr lang="en-IN" b="0" i="1" dirty="0" smtClean="0">
                        <a:latin typeface="Cambria Math" panose="02040503050406030204" pitchFamily="18" charset="0"/>
                      </a:rPr>
                      <m:t>𝑥</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0</m:t>
                        </m:r>
                      </m:e>
                    </m:d>
                    <m:r>
                      <a:rPr lang="en-IN" b="0" i="1" dirty="0" smtClean="0">
                        <a:latin typeface="Cambria Math" panose="02040503050406030204" pitchFamily="18" charset="0"/>
                      </a:rPr>
                      <m:t> </m:t>
                    </m:r>
                    <m:r>
                      <a:rPr lang="en-IN" b="0" i="1" dirty="0" smtClean="0">
                        <a:latin typeface="Cambria Math" panose="02040503050406030204" pitchFamily="18" charset="0"/>
                      </a:rPr>
                      <m:t>𝑜𝑟</m:t>
                    </m:r>
                    <m:r>
                      <a:rPr lang="en-IN" b="0" i="1" dirty="0" smtClean="0">
                        <a:latin typeface="Cambria Math" panose="02040503050406030204" pitchFamily="18" charset="0"/>
                      </a:rPr>
                      <m:t> </m:t>
                    </m:r>
                    <m:r>
                      <a:rPr lang="en-IN" b="0" i="1" dirty="0" smtClean="0">
                        <a:latin typeface="Cambria Math" panose="02040503050406030204" pitchFamily="18" charset="0"/>
                      </a:rPr>
                      <m:t>𝑦</m:t>
                    </m:r>
                    <m:r>
                      <a:rPr lang="en-IN" b="0" i="1" dirty="0" smtClean="0">
                        <a:latin typeface="Cambria Math" panose="02040503050406030204" pitchFamily="18" charset="0"/>
                      </a:rPr>
                      <m:t>(0)</m:t>
                    </m:r>
                  </m:oMath>
                </a14:m>
                <a:endParaRPr lang="en-IN" b="0" dirty="0"/>
              </a:p>
              <a:p>
                <a:pPr lvl="2"/>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+…+0×</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+0×</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(0)</m:t>
                    </m:r>
                  </m:oMath>
                </a14:m>
                <a:endParaRPr lang="en-IN" dirty="0"/>
              </a:p>
              <a:p>
                <a:pPr lvl="1"/>
                <a:r>
                  <a:rPr lang="en-IN" dirty="0"/>
                  <a:t>This process is known as CP removal</a:t>
                </a:r>
              </a:p>
              <a:p>
                <a:r>
                  <a:rPr lang="en-IN" dirty="0"/>
                  <a:t>What is OFDM achieving?</a:t>
                </a:r>
              </a:p>
              <a:p>
                <a:pPr lvl="1"/>
                <a:r>
                  <a:rPr lang="en-IN" dirty="0"/>
                  <a:t>Converting a time-domain ISI channel into N parallel ISI-free (flat fading) sub-carrier channels!</a:t>
                </a:r>
              </a:p>
              <a:p>
                <a:pPr lvl="2"/>
                <a:r>
                  <a:rPr lang="en-IN" dirty="0"/>
                  <a:t>ISI – Frequency selective, dispersive channel</a:t>
                </a:r>
              </a:p>
              <a:p>
                <a:pPr lvl="2"/>
                <a:r>
                  <a:rPr lang="en-IN" dirty="0"/>
                  <a:t>Flat fading – Frequency flat channel, ISI free</a:t>
                </a:r>
              </a:p>
              <a:p>
                <a:pPr lvl="2"/>
                <a:endParaRPr lang="en-IN" dirty="0"/>
              </a:p>
              <a:p>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433"/>
                </a:stretch>
              </a:blipFill>
            </p:spPr>
            <p:txBody>
              <a:bodyPr/>
              <a:lstStyle/>
              <a:p>
                <a:r>
                  <a:rPr lang="en-IN">
                    <a:noFill/>
                  </a:rPr>
                  <a:t> </a:t>
                </a:r>
              </a:p>
            </p:txBody>
          </p:sp>
        </mc:Fallback>
      </mc:AlternateContent>
    </p:spTree>
    <p:extLst>
      <p:ext uri="{BB962C8B-B14F-4D97-AF65-F5344CB8AC3E}">
        <p14:creationId xmlns:p14="http://schemas.microsoft.com/office/powerpoint/2010/main" val="16895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OFDM Examples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The expressions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𝜃</m:t>
                        </m:r>
                      </m:sup>
                    </m:sSup>
                  </m:oMath>
                </a14:m>
                <a:r>
                  <a:rPr lang="en-IN" dirty="0"/>
                  <a:t>and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m:t>
                        </m:r>
                        <m:r>
                          <a:rPr lang="en-IN" i="1">
                            <a:latin typeface="Cambria Math" panose="02040503050406030204" pitchFamily="18" charset="0"/>
                          </a:rPr>
                          <m:t>𝑗</m:t>
                        </m:r>
                        <m:r>
                          <a:rPr lang="en-IN" i="1">
                            <a:latin typeface="Cambria Math" panose="02040503050406030204" pitchFamily="18" charset="0"/>
                          </a:rPr>
                          <m:t>𝜃</m:t>
                        </m:r>
                      </m:sup>
                    </m:sSup>
                    <m:r>
                      <a:rPr lang="en-IN" i="1">
                        <a:latin typeface="Cambria Math" panose="02040503050406030204" pitchFamily="18" charset="0"/>
                      </a:rPr>
                      <m:t> </m:t>
                    </m:r>
                  </m:oMath>
                </a14:m>
                <a:r>
                  <a:rPr lang="en-IN" dirty="0"/>
                  <a:t>can be simplified using Euler’s formula</a:t>
                </a:r>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𝑗</m:t>
                        </m:r>
                        <m:r>
                          <a:rPr lang="en-IN" b="0" i="1" smtClean="0">
                            <a:latin typeface="Cambria Math" panose="02040503050406030204" pitchFamily="18" charset="0"/>
                          </a:rPr>
                          <m:t>𝜃</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𝜃</m:t>
                            </m:r>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r>
                      <a:rPr lang="en-IN" b="0" i="1"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m:t>
                    </m:r>
                  </m:oMath>
                </a14:m>
                <a:endParaRPr lang="en-IN" i="1" dirty="0"/>
              </a:p>
              <a:p>
                <a:pPr lvl="1"/>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𝜃</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r>
                      <a:rPr lang="en-IN" b="0" i="1" smtClean="0">
                        <a:latin typeface="Cambria Math" panose="02040503050406030204" pitchFamily="18" charset="0"/>
                      </a:rPr>
                      <m:t>=</m:t>
                    </m:r>
                    <m:func>
                      <m:funcPr>
                        <m:ctrlPr>
                          <a:rPr lang="en-IN" i="1">
                            <a:latin typeface="Cambria Math" panose="02040503050406030204" pitchFamily="18" charset="0"/>
                          </a:rPr>
                        </m:ctrlPr>
                      </m:funcPr>
                      <m:fName>
                        <m:r>
                          <a:rPr lang="en-IN" i="1">
                            <a:latin typeface="Cambria Math" panose="02040503050406030204" pitchFamily="18" charset="0"/>
                          </a:rPr>
                          <m:t>𝑐𝑜𝑠</m:t>
                        </m:r>
                      </m:fName>
                      <m:e>
                        <m:d>
                          <m:dPr>
                            <m:ctrlPr>
                              <a:rPr lang="en-IN" i="1">
                                <a:latin typeface="Cambria Math" panose="02040503050406030204" pitchFamily="18" charset="0"/>
                              </a:rPr>
                            </m:ctrlPr>
                          </m:dPr>
                          <m:e>
                            <m:r>
                              <a:rPr lang="en-IN" i="1">
                                <a:latin typeface="Cambria Math" panose="02040503050406030204" pitchFamily="18" charset="0"/>
                              </a:rPr>
                              <m:t>𝜃</m:t>
                            </m:r>
                          </m:e>
                        </m:d>
                      </m:e>
                    </m:func>
                    <m:r>
                      <a:rPr lang="en-IN" b="0" i="1" smtClean="0">
                        <a:latin typeface="Cambria Math" panose="02040503050406030204" pitchFamily="18" charset="0"/>
                      </a:rPr>
                      <m:t>−</m:t>
                    </m:r>
                    <m:r>
                      <a:rPr lang="en-IN" i="1">
                        <a:latin typeface="Cambria Math" panose="02040503050406030204" pitchFamily="18" charset="0"/>
                      </a:rPr>
                      <m:t>𝑗𝑠𝑖𝑛</m:t>
                    </m:r>
                    <m:d>
                      <m:dPr>
                        <m:ctrlPr>
                          <a:rPr lang="en-IN" i="1">
                            <a:latin typeface="Cambria Math" panose="02040503050406030204" pitchFamily="18" charset="0"/>
                          </a:rPr>
                        </m:ctrlPr>
                      </m:dPr>
                      <m:e>
                        <m:r>
                          <a:rPr lang="en-IN" i="1">
                            <a:latin typeface="Cambria Math" panose="02040503050406030204" pitchFamily="18" charset="0"/>
                          </a:rPr>
                          <m:t>𝜃</m:t>
                        </m:r>
                      </m:e>
                    </m:d>
                  </m:oMath>
                </a14:m>
                <a:endParaRPr lang="en-IN" i="1" dirty="0"/>
              </a:p>
              <a:p>
                <a:pPr lvl="2"/>
                <a14:m>
                  <m:oMath xmlns:m="http://schemas.openxmlformats.org/officeDocument/2006/math">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𝑐𝑜𝑠</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e>
                    </m:func>
                  </m:oMath>
                </a14:m>
                <a:r>
                  <a:rPr lang="en-IN" i="1" dirty="0"/>
                  <a:t>=</a:t>
                </a:r>
                <a:r>
                  <a:rPr lang="en-IN" dirty="0"/>
                  <a:t> </a:t>
                </a:r>
                <a14:m>
                  <m:oMath xmlns:m="http://schemas.openxmlformats.org/officeDocument/2006/math">
                    <m:func>
                      <m:funcPr>
                        <m:ctrlPr>
                          <a:rPr lang="en-IN" i="1">
                            <a:latin typeface="Cambria Math" panose="02040503050406030204" pitchFamily="18" charset="0"/>
                          </a:rPr>
                        </m:ctrlPr>
                      </m:funcPr>
                      <m:fName>
                        <m:r>
                          <a:rPr lang="en-IN" i="1">
                            <a:latin typeface="Cambria Math" panose="02040503050406030204" pitchFamily="18" charset="0"/>
                          </a:rPr>
                          <m:t>𝑐𝑜𝑠</m:t>
                        </m:r>
                      </m:fName>
                      <m:e>
                        <m:d>
                          <m:dPr>
                            <m:ctrlPr>
                              <a:rPr lang="en-IN" i="1">
                                <a:latin typeface="Cambria Math" panose="02040503050406030204" pitchFamily="18" charset="0"/>
                              </a:rPr>
                            </m:ctrlPr>
                          </m:dPr>
                          <m:e>
                            <m:r>
                              <a:rPr lang="en-IN" i="1">
                                <a:latin typeface="Cambria Math" panose="02040503050406030204" pitchFamily="18" charset="0"/>
                              </a:rPr>
                              <m:t>𝜃</m:t>
                            </m:r>
                          </m:e>
                        </m:d>
                      </m:e>
                    </m:func>
                  </m:oMath>
                </a14:m>
                <a:r>
                  <a:rPr lang="en-IN" i="1" dirty="0"/>
                  <a:t> - </a:t>
                </a:r>
                <a:r>
                  <a:rPr lang="en-IN" dirty="0"/>
                  <a:t>Since cosine is even function</a:t>
                </a:r>
              </a:p>
              <a:p>
                <a:pPr lvl="2"/>
                <a14:m>
                  <m:oMath xmlns:m="http://schemas.openxmlformats.org/officeDocument/2006/math">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𝑠𝑖𝑛</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𝜃</m:t>
                            </m:r>
                          </m:e>
                        </m:d>
                      </m:e>
                    </m:func>
                  </m:oMath>
                </a14:m>
                <a:r>
                  <a:rPr lang="en-IN" i="1" dirty="0"/>
                  <a:t>=</a:t>
                </a:r>
                <a:r>
                  <a:rPr lang="en-IN" dirty="0"/>
                  <a:t> </a:t>
                </a:r>
                <a14:m>
                  <m:oMath xmlns:m="http://schemas.openxmlformats.org/officeDocument/2006/math">
                    <m:func>
                      <m:funcPr>
                        <m:ctrlPr>
                          <a:rPr lang="en-IN" i="1">
                            <a:latin typeface="Cambria Math" panose="02040503050406030204" pitchFamily="18" charset="0"/>
                          </a:rPr>
                        </m:ctrlPr>
                      </m:funcPr>
                      <m:fName>
                        <m:r>
                          <a:rPr lang="en-IN" b="0" i="1" smtClean="0">
                            <a:latin typeface="Cambria Math" panose="02040503050406030204" pitchFamily="18" charset="0"/>
                          </a:rPr>
                          <m:t>−</m:t>
                        </m:r>
                        <m:r>
                          <a:rPr lang="en-IN" b="0" i="1" smtClean="0">
                            <a:latin typeface="Cambria Math" panose="02040503050406030204" pitchFamily="18" charset="0"/>
                          </a:rPr>
                          <m:t>𝑠𝑖𝑛</m:t>
                        </m:r>
                      </m:fName>
                      <m:e>
                        <m:d>
                          <m:dPr>
                            <m:ctrlPr>
                              <a:rPr lang="en-IN" i="1">
                                <a:latin typeface="Cambria Math" panose="02040503050406030204" pitchFamily="18" charset="0"/>
                              </a:rPr>
                            </m:ctrlPr>
                          </m:dPr>
                          <m:e>
                            <m:r>
                              <a:rPr lang="en-IN" i="1">
                                <a:latin typeface="Cambria Math" panose="02040503050406030204" pitchFamily="18" charset="0"/>
                              </a:rPr>
                              <m:t>𝜃</m:t>
                            </m:r>
                          </m:e>
                        </m:d>
                      </m:e>
                    </m:func>
                  </m:oMath>
                </a14:m>
                <a:r>
                  <a:rPr lang="en-IN" i="1" dirty="0"/>
                  <a:t> - </a:t>
                </a:r>
                <a:r>
                  <a:rPr lang="en-IN" dirty="0"/>
                  <a:t>Since sine is odd function</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3</m:t>
                        </m:r>
                      </m:sub>
                    </m:sSub>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𝑗</m:t>
                            </m:r>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sup>
                    </m:sSup>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d>
                      <m:dPr>
                        <m:ctrlPr>
                          <a:rPr lang="en-IN" b="0" i="1" smtClean="0">
                            <a:latin typeface="Cambria Math" panose="02040503050406030204" pitchFamily="18" charset="0"/>
                          </a:rPr>
                        </m:ctrlPr>
                      </m:dPr>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e>
                            </m:d>
                          </m:e>
                        </m:func>
                        <m:r>
                          <a:rPr lang="en-IN" b="0" i="1" smtClean="0">
                            <a:latin typeface="Cambria Math" panose="02040503050406030204" pitchFamily="18" charset="0"/>
                          </a:rPr>
                          <m:t>−</m:t>
                        </m:r>
                        <m:r>
                          <a:rPr lang="en-IN" b="0" i="1" smtClean="0">
                            <a:latin typeface="Cambria Math" panose="02040503050406030204" pitchFamily="18" charset="0"/>
                          </a:rPr>
                          <m:t>𝑗𝑠𝑖𝑛</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e>
                        </m:d>
                      </m:e>
                    </m:d>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(1)(0−</m:t>
                    </m:r>
                  </m:oMath>
                </a14:m>
                <a:endParaRPr lang="en-IN" dirty="0"/>
              </a:p>
              <a:p>
                <a:pPr lvl="2"/>
                <a:endParaRPr lang="en-IN" dirty="0"/>
              </a:p>
              <a:p>
                <a:pPr lvl="2"/>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512"/>
                </a:stretch>
              </a:blipFill>
            </p:spPr>
            <p:txBody>
              <a:bodyPr/>
              <a:lstStyle/>
              <a:p>
                <a:r>
                  <a:rPr lang="en-IN">
                    <a:noFill/>
                  </a:rPr>
                  <a:t> </a:t>
                </a:r>
              </a:p>
            </p:txBody>
          </p:sp>
        </mc:Fallback>
      </mc:AlternateContent>
    </p:spTree>
    <p:extLst>
      <p:ext uri="{BB962C8B-B14F-4D97-AF65-F5344CB8AC3E}">
        <p14:creationId xmlns:p14="http://schemas.microsoft.com/office/powerpoint/2010/main" val="314558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BER Performance of OFDM Systems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lstStyle/>
              <a:p>
                <a:r>
                  <a:rPr lang="en-IN" dirty="0"/>
                  <a:t>Consider channel taps - </a:t>
                </a:r>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3</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oMath>
                </a14:m>
                <a:endParaRPr lang="en-IN" b="0" dirty="0"/>
              </a:p>
              <a:p>
                <a:r>
                  <a:rPr lang="en-IN" dirty="0"/>
                  <a:t>Assume they are Rayleigh fading with unit power </a:t>
                </a:r>
                <a14:m>
                  <m:oMath xmlns:m="http://schemas.openxmlformats.org/officeDocument/2006/math">
                    <m:r>
                      <a:rPr lang="en-IN" b="0" i="1" smtClean="0">
                        <a:latin typeface="Cambria Math" panose="02040503050406030204" pitchFamily="18" charset="0"/>
                      </a:rPr>
                      <m:t>𝐸</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e>
                            </m:d>
                          </m:e>
                          <m:sup>
                            <m:r>
                              <a:rPr lang="en-IN" b="0" i="1" smtClean="0">
                                <a:latin typeface="Cambria Math" panose="02040503050406030204" pitchFamily="18" charset="0"/>
                              </a:rPr>
                              <m:t>2</m:t>
                            </m:r>
                          </m:sup>
                        </m:sSup>
                      </m:e>
                    </m:d>
                    <m:r>
                      <a:rPr lang="en-IN" b="0" i="1" smtClean="0">
                        <a:latin typeface="Cambria Math" panose="02040503050406030204" pitchFamily="18" charset="0"/>
                      </a:rPr>
                      <m:t>=1</m:t>
                    </m:r>
                  </m:oMath>
                </a14:m>
                <a:endParaRPr lang="en-IN" dirty="0"/>
              </a:p>
              <a:p>
                <a:r>
                  <a:rPr lang="en-IN" dirty="0"/>
                  <a:t>Noise samples </a:t>
                </a:r>
                <a14:m>
                  <m:oMath xmlns:m="http://schemas.openxmlformats.org/officeDocument/2006/math">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oMath>
                </a14:m>
                <a:r>
                  <a:rPr lang="en-IN" dirty="0"/>
                  <a:t> are </a:t>
                </a:r>
                <a:r>
                  <a:rPr lang="en-IN" dirty="0" err="1"/>
                  <a:t>i.i.d</a:t>
                </a:r>
                <a:r>
                  <a:rPr lang="en-IN" dirty="0"/>
                  <a:t> with power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e>
                        </m:d>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r>
                  <a:rPr lang="en-IN" dirty="0"/>
                  <a:t> </a:t>
                </a:r>
              </a:p>
              <a:p>
                <a:r>
                  <a:rPr lang="en-IN" dirty="0"/>
                  <a:t>Symbols loaded on sub-carriers have power P</a:t>
                </a:r>
              </a:p>
              <a:p>
                <a:r>
                  <a:rPr lang="en-IN" dirty="0"/>
                  <a:t>Effective SNR for QPSK as</a:t>
                </a:r>
              </a:p>
              <a:p>
                <a:pPr lvl="1"/>
                <a14:m>
                  <m:oMath xmlns:m="http://schemas.openxmlformats.org/officeDocument/2006/math">
                    <m:r>
                      <a:rPr lang="en-IN" b="1" i="1" smtClean="0">
                        <a:latin typeface="Cambria Math" panose="02040503050406030204" pitchFamily="18" charset="0"/>
                      </a:rPr>
                      <m:t>𝑺𝑵</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𝑶𝑭𝑫𝑴</m:t>
                        </m:r>
                        <m:r>
                          <a:rPr lang="en-IN" b="1" i="1" smtClean="0">
                            <a:latin typeface="Cambria Math" panose="02040503050406030204" pitchFamily="18" charset="0"/>
                          </a:rPr>
                          <m:t>−</m:t>
                        </m:r>
                        <m:r>
                          <a:rPr lang="en-IN" b="1" i="1" smtClean="0">
                            <a:latin typeface="Cambria Math" panose="02040503050406030204" pitchFamily="18" charset="0"/>
                          </a:rPr>
                          <m:t>𝑸𝑷𝑺𝑲</m:t>
                        </m:r>
                      </m:sub>
                    </m:sSub>
                    <m:r>
                      <a:rPr lang="en-IN" b="1"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𝝆</m:t>
                        </m:r>
                      </m:e>
                      <m:sub>
                        <m:r>
                          <a:rPr lang="en-IN" b="1" i="1" smtClean="0">
                            <a:latin typeface="Cambria Math" panose="02040503050406030204" pitchFamily="18" charset="0"/>
                          </a:rPr>
                          <m:t>𝒆𝒇𝒇</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𝑳</m:t>
                        </m:r>
                      </m:num>
                      <m:den>
                        <m:r>
                          <a:rPr lang="en-IN" b="1" i="1" smtClean="0">
                            <a:latin typeface="Cambria Math" panose="02040503050406030204" pitchFamily="18" charset="0"/>
                          </a:rPr>
                          <m:t>𝑵</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𝑷</m:t>
                        </m:r>
                      </m:num>
                      <m:den>
                        <m:sSub>
                          <m:sSubPr>
                            <m:ctrlPr>
                              <a:rPr lang="en-IN" b="1" i="1" smtClean="0">
                                <a:latin typeface="Cambria Math" panose="02040503050406030204" pitchFamily="18" charset="0"/>
                              </a:rPr>
                            </m:ctrlPr>
                          </m:sSubPr>
                          <m:e>
                            <m:r>
                              <a:rPr lang="en-IN" b="1" i="1" smtClean="0">
                                <a:latin typeface="Cambria Math" panose="02040503050406030204" pitchFamily="18" charset="0"/>
                              </a:rPr>
                              <m:t>𝑵</m:t>
                            </m:r>
                          </m:e>
                          <m:sub>
                            <m:r>
                              <a:rPr lang="en-IN" b="1" i="1" smtClean="0">
                                <a:latin typeface="Cambria Math" panose="02040503050406030204" pitchFamily="18" charset="0"/>
                              </a:rPr>
                              <m:t>𝟎</m:t>
                            </m:r>
                          </m:sub>
                        </m:sSub>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𝑳</m:t>
                        </m:r>
                      </m:num>
                      <m:den>
                        <m:r>
                          <a:rPr lang="en-IN" b="1" i="1" smtClean="0">
                            <a:latin typeface="Cambria Math" panose="02040503050406030204" pitchFamily="18" charset="0"/>
                          </a:rPr>
                          <m:t>𝑵</m:t>
                        </m:r>
                      </m:den>
                    </m:f>
                    <m:r>
                      <a:rPr lang="en-IN" b="1" i="1" smtClean="0">
                        <a:latin typeface="Cambria Math" panose="02040503050406030204" pitchFamily="18" charset="0"/>
                      </a:rPr>
                      <m:t>𝑺𝑵𝑹</m:t>
                    </m:r>
                    <m:r>
                      <a:rPr lang="en-IN" b="1" i="1" smtClean="0">
                        <a:latin typeface="Cambria Math" panose="02040503050406030204" pitchFamily="18" charset="0"/>
                      </a:rPr>
                      <m:t> </m:t>
                    </m:r>
                  </m:oMath>
                </a14:m>
                <a:endParaRPr lang="en-IN" b="1" dirty="0"/>
              </a:p>
              <a:p>
                <a:pPr lvl="2"/>
                <a:r>
                  <a:rPr lang="en-IN" dirty="0"/>
                  <a:t>L – number of channel taps</a:t>
                </a:r>
              </a:p>
              <a:p>
                <a:pPr lvl="2"/>
                <a:r>
                  <a:rPr lang="en-IN" dirty="0"/>
                  <a:t>N – number of sub-carriers</a:t>
                </a:r>
              </a:p>
              <a:p>
                <a:r>
                  <a:rPr lang="en-IN" dirty="0"/>
                  <a:t>BER of OFDM for QPSK</a:t>
                </a:r>
              </a:p>
              <a:p>
                <a:pPr lvl="1"/>
                <a14:m>
                  <m:oMath xmlns:m="http://schemas.openxmlformats.org/officeDocument/2006/math">
                    <m:r>
                      <a:rPr lang="en-IN" b="1" i="1" smtClean="0">
                        <a:latin typeface="Cambria Math" panose="02040503050406030204" pitchFamily="18" charset="0"/>
                      </a:rPr>
                      <m:t>𝑩𝑬</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𝑹</m:t>
                        </m:r>
                      </m:e>
                      <m:sub>
                        <m:r>
                          <a:rPr lang="en-IN" b="1" i="1" smtClean="0">
                            <a:latin typeface="Cambria Math" panose="02040503050406030204" pitchFamily="18" charset="0"/>
                          </a:rPr>
                          <m:t>𝑶𝑭𝑫𝑴</m:t>
                        </m:r>
                        <m:r>
                          <a:rPr lang="en-IN" b="1" i="1" smtClean="0">
                            <a:latin typeface="Cambria Math" panose="02040503050406030204" pitchFamily="18" charset="0"/>
                          </a:rPr>
                          <m:t>−</m:t>
                        </m:r>
                        <m:r>
                          <a:rPr lang="en-IN" b="1" i="1" smtClean="0">
                            <a:latin typeface="Cambria Math" panose="02040503050406030204" pitchFamily="18" charset="0"/>
                          </a:rPr>
                          <m:t>𝑸𝑷𝑺𝑲</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𝑒𝑓𝑓</m:t>
                                    </m:r>
                                  </m:sub>
                                </m:sSub>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𝑒𝑓𝑓</m:t>
                                    </m:r>
                                  </m:sub>
                                </m:sSub>
                              </m:den>
                            </m:f>
                          </m:e>
                        </m:rad>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𝜌</m:t>
                            </m:r>
                          </m:e>
                          <m:sub>
                            <m:r>
                              <a:rPr lang="en-IN" b="0" i="1" smtClean="0">
                                <a:latin typeface="Cambria Math" panose="02040503050406030204" pitchFamily="18" charset="0"/>
                              </a:rPr>
                              <m:t>𝑒𝑓𝑓</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f>
                          <m:fPr>
                            <m:ctrlPr>
                              <a:rPr lang="en-IN" b="0" i="1" smtClean="0">
                                <a:latin typeface="Cambria Math" panose="02040503050406030204" pitchFamily="18" charset="0"/>
                              </a:rPr>
                            </m:ctrlPr>
                          </m:fPr>
                          <m:num>
                            <m:r>
                              <a:rPr lang="en-IN" b="0" i="1" smtClean="0">
                                <a:latin typeface="Cambria Math" panose="02040503050406030204" pitchFamily="18" charset="0"/>
                              </a:rPr>
                              <m:t>𝐿</m:t>
                            </m:r>
                          </m:num>
                          <m:den>
                            <m:r>
                              <a:rPr lang="en-IN" b="0" i="1" smtClean="0">
                                <a:latin typeface="Cambria Math" panose="02040503050406030204" pitchFamily="18" charset="0"/>
                              </a:rPr>
                              <m:t>𝑁</m:t>
                            </m:r>
                          </m:den>
                        </m:f>
                        <m:r>
                          <a:rPr lang="en-IN" b="0" i="1" smtClean="0">
                            <a:latin typeface="Cambria Math" panose="02040503050406030204" pitchFamily="18" charset="0"/>
                          </a:rPr>
                          <m:t>𝑆𝑁𝑅</m:t>
                        </m:r>
                      </m:den>
                    </m:f>
                    <m:r>
                      <a:rPr lang="en-IN" b="0"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𝑵</m:t>
                        </m:r>
                      </m:num>
                      <m:den>
                        <m:r>
                          <a:rPr lang="en-IN" b="1" i="1" smtClean="0">
                            <a:latin typeface="Cambria Math" panose="02040503050406030204" pitchFamily="18" charset="0"/>
                          </a:rPr>
                          <m:t>𝑳</m:t>
                        </m:r>
                      </m:den>
                    </m:f>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𝑺𝑵𝑹</m:t>
                        </m:r>
                      </m:den>
                    </m:f>
                  </m:oMath>
                </a14:m>
                <a:endParaRPr lang="en-IN" b="1" dirty="0"/>
              </a:p>
              <a:p>
                <a:endParaRPr lang="en-IN" b="1"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3248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MIMO-OFDM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a:xfrm>
                <a:off x="213644" y="550862"/>
                <a:ext cx="11368755" cy="6135163"/>
              </a:xfrm>
            </p:spPr>
            <p:txBody>
              <a:bodyPr>
                <a:normAutofit fontScale="62500" lnSpcReduction="20000"/>
              </a:bodyPr>
              <a:lstStyle/>
              <a:p>
                <a:r>
                  <a:rPr lang="en-IN" dirty="0"/>
                  <a:t>Exploits </a:t>
                </a:r>
                <a:r>
                  <a:rPr lang="en-IN" b="1" dirty="0"/>
                  <a:t>spatial multiplexing </a:t>
                </a:r>
                <a:r>
                  <a:rPr lang="en-IN" dirty="0"/>
                  <a:t>of MIMO and </a:t>
                </a:r>
                <a:r>
                  <a:rPr lang="en-IN" b="1" dirty="0"/>
                  <a:t>frequency multiplexing </a:t>
                </a:r>
                <a:r>
                  <a:rPr lang="en-IN" dirty="0"/>
                  <a:t>of OFDM leading to ultra-high data rates</a:t>
                </a:r>
              </a:p>
              <a:p>
                <a:r>
                  <a:rPr lang="en-IN" dirty="0"/>
                  <a:t>MIMO-OFDM channel model</a:t>
                </a:r>
              </a:p>
              <a:p>
                <a:pPr lvl="1"/>
                <a14:m>
                  <m:oMath xmlns:m="http://schemas.openxmlformats.org/officeDocument/2006/math">
                    <m:r>
                      <a:rPr lang="en-IN" b="0" i="1" smtClean="0">
                        <a:latin typeface="Cambria Math" panose="02040503050406030204" pitchFamily="18" charset="0"/>
                      </a:rPr>
                      <m:t>𝑟</m:t>
                    </m:r>
                  </m:oMath>
                </a14:m>
                <a:r>
                  <a:rPr lang="en-IN" dirty="0"/>
                  <a:t> – number </a:t>
                </a:r>
                <a:r>
                  <a:rPr lang="en-IN" b="1" i="1" dirty="0"/>
                  <a:t>receive</a:t>
                </a:r>
                <a:r>
                  <a:rPr lang="en-IN" dirty="0"/>
                  <a:t> antennas</a:t>
                </a:r>
              </a:p>
              <a:p>
                <a:pPr lvl="1"/>
                <a14:m>
                  <m:oMath xmlns:m="http://schemas.openxmlformats.org/officeDocument/2006/math">
                    <m:r>
                      <a:rPr lang="en-IN" b="0" i="1" dirty="0" smtClean="0">
                        <a:latin typeface="Cambria Math" panose="02040503050406030204" pitchFamily="18" charset="0"/>
                      </a:rPr>
                      <m:t>𝑡</m:t>
                    </m:r>
                  </m:oMath>
                </a14:m>
                <a:r>
                  <a:rPr lang="en-IN" i="1" dirty="0"/>
                  <a:t> – </a:t>
                </a:r>
                <a:r>
                  <a:rPr lang="en-IN" dirty="0"/>
                  <a:t>number of transmit antennas</a:t>
                </a:r>
              </a:p>
              <a:p>
                <a:pPr lvl="1"/>
                <a:r>
                  <a:rPr lang="en-IN" dirty="0"/>
                  <a:t>Channel taps between receive antenna </a:t>
                </a:r>
                <a:r>
                  <a:rPr lang="en-IN" i="1" dirty="0" err="1"/>
                  <a:t>i</a:t>
                </a:r>
                <a:r>
                  <a:rPr lang="en-IN" i="1" dirty="0"/>
                  <a:t> </a:t>
                </a:r>
                <a:r>
                  <a:rPr lang="en-IN" dirty="0"/>
                  <a:t>and transmit antenna </a:t>
                </a:r>
                <a:r>
                  <a:rPr lang="en-IN" i="1" dirty="0"/>
                  <a:t>j</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oMath>
                </a14:m>
                <a:endParaRPr lang="en-IN" b="0" i="1"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𝑙</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𝑙</m:t>
                        </m:r>
                      </m:e>
                      <m:sup>
                        <m:r>
                          <a:rPr lang="en-IN" b="0" i="1" smtClean="0">
                            <a:latin typeface="Cambria Math" panose="02040503050406030204" pitchFamily="18" charset="0"/>
                          </a:rPr>
                          <m:t>𝑡h</m:t>
                        </m:r>
                      </m:sup>
                    </m:sSup>
                    <m:r>
                      <a:rPr lang="en-IN" b="0" i="1" smtClean="0">
                        <a:latin typeface="Cambria Math" panose="02040503050406030204" pitchFamily="18" charset="0"/>
                      </a:rPr>
                      <m:t> </m:t>
                    </m:r>
                    <m:r>
                      <a:rPr lang="en-IN" b="0" i="1" smtClean="0">
                        <a:latin typeface="Cambria Math" panose="02040503050406030204" pitchFamily="18" charset="0"/>
                      </a:rPr>
                      <m:t>𝑐h𝑎𝑛𝑛𝑒𝑙</m:t>
                    </m:r>
                    <m:r>
                      <a:rPr lang="en-IN" b="0" i="1" smtClean="0">
                        <a:latin typeface="Cambria Math" panose="02040503050406030204" pitchFamily="18" charset="0"/>
                      </a:rPr>
                      <m:t> </m:t>
                    </m:r>
                    <m:r>
                      <a:rPr lang="en-IN" b="0" i="1" smtClean="0">
                        <a:latin typeface="Cambria Math" panose="02040503050406030204" pitchFamily="18" charset="0"/>
                      </a:rPr>
                      <m:t>𝑡𝑎𝑝</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𝑡h</m:t>
                        </m:r>
                      </m:sup>
                    </m:sSup>
                    <m:r>
                      <a:rPr lang="en-IN" b="0" i="1" smtClean="0">
                        <a:latin typeface="Cambria Math" panose="02040503050406030204" pitchFamily="18" charset="0"/>
                      </a:rPr>
                      <m:t>𝑟𝑒𝑐𝑒𝑖𝑣𝑒</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𝑗</m:t>
                        </m:r>
                      </m:e>
                      <m:sup>
                        <m:r>
                          <a:rPr lang="en-IN" b="0" i="1" smtClean="0">
                            <a:latin typeface="Cambria Math" panose="02040503050406030204" pitchFamily="18" charset="0"/>
                          </a:rPr>
                          <m:t>𝑡h</m:t>
                        </m:r>
                      </m:sup>
                    </m:sSup>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m:t>
                    </m:r>
                    <m:r>
                      <a:rPr lang="en-IN" b="0" i="1" smtClean="0">
                        <a:latin typeface="Cambria Math" panose="02040503050406030204" pitchFamily="18" charset="0"/>
                      </a:rPr>
                      <m:t>𝑤𝑖𝑡h</m:t>
                    </m:r>
                    <m:r>
                      <a:rPr lang="en-IN" b="0" i="1" smtClean="0">
                        <a:latin typeface="Cambria Math" panose="02040503050406030204" pitchFamily="18" charset="0"/>
                      </a:rPr>
                      <m:t> </m:t>
                    </m:r>
                    <m:r>
                      <a:rPr lang="en-IN" b="0" i="1" smtClean="0">
                        <a:latin typeface="Cambria Math" panose="02040503050406030204" pitchFamily="18" charset="0"/>
                      </a:rPr>
                      <m:t>𝑙</m:t>
                    </m:r>
                    <m:r>
                      <a:rPr lang="en-IN" b="0" i="1" smtClean="0">
                        <a:latin typeface="Cambria Math" panose="02040503050406030204" pitchFamily="18" charset="0"/>
                      </a:rPr>
                      <m:t> </m:t>
                    </m:r>
                    <m:r>
                      <a:rPr lang="en-IN" b="0" i="1" smtClean="0">
                        <a:latin typeface="Cambria Math" panose="02040503050406030204" pitchFamily="18" charset="0"/>
                      </a:rPr>
                      <m:t>𝑡𝑎𝑝𝑠</m:t>
                    </m:r>
                  </m:oMath>
                </a14:m>
                <a:endParaRPr lang="en-IN" b="0" i="1" dirty="0"/>
              </a:p>
              <a:p>
                <a:pPr lvl="1"/>
                <a:r>
                  <a:rPr lang="en-IN" dirty="0"/>
                  <a:t>Total number of taps are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𝑙</m:t>
                    </m:r>
                  </m:oMath>
                </a14:m>
                <a:endParaRPr lang="en-IN" b="0" dirty="0"/>
              </a:p>
              <a:p>
                <a:r>
                  <a:rPr lang="en-IN" dirty="0"/>
                  <a:t>Transmission</a:t>
                </a:r>
              </a:p>
              <a:p>
                <a:pPr lvl="1"/>
                <a:r>
                  <a:rPr lang="en-IN" dirty="0"/>
                  <a:t> On each transmit antenna </a:t>
                </a:r>
                <a14:m>
                  <m:oMath xmlns:m="http://schemas.openxmlformats.org/officeDocument/2006/math">
                    <m:r>
                      <a:rPr lang="en-IN" b="0" i="1" smtClean="0">
                        <a:latin typeface="Cambria Math" panose="02040503050406030204" pitchFamily="18" charset="0"/>
                      </a:rPr>
                      <m:t>𝑗</m:t>
                    </m:r>
                  </m:oMath>
                </a14:m>
                <a:r>
                  <a:rPr lang="en-IN" dirty="0"/>
                  <a:t> load the sub-carriers as below – i.e. perform IFFT</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𝑆𝑦𝑚𝑏𝑜𝑙</m:t>
                    </m:r>
                    <m:r>
                      <a:rPr lang="en-IN" b="0" i="1" smtClean="0">
                        <a:latin typeface="Cambria Math" panose="02040503050406030204" pitchFamily="18" charset="0"/>
                      </a:rPr>
                      <m:t> </m:t>
                    </m:r>
                    <m:r>
                      <a:rPr lang="en-IN" b="0" i="1" smtClean="0">
                        <a:latin typeface="Cambria Math" panose="02040503050406030204" pitchFamily="18" charset="0"/>
                      </a:rPr>
                      <m:t>𝑙𝑜𝑎𝑑𝑒𝑑</m:t>
                    </m:r>
                    <m:r>
                      <a:rPr lang="en-IN" b="0" i="1" smtClean="0">
                        <a:latin typeface="Cambria Math" panose="02040503050406030204" pitchFamily="18" charset="0"/>
                      </a:rPr>
                      <m:t> </m:t>
                    </m:r>
                    <m:r>
                      <a:rPr lang="en-IN" b="0" i="1" smtClean="0">
                        <a:latin typeface="Cambria Math" panose="02040503050406030204" pitchFamily="18" charset="0"/>
                      </a:rPr>
                      <m:t>𝑜𝑛</m:t>
                    </m:r>
                    <m:r>
                      <a:rPr lang="en-IN" b="0" i="1" smtClean="0">
                        <a:latin typeface="Cambria Math" panose="02040503050406030204" pitchFamily="18" charset="0"/>
                      </a:rPr>
                      <m:t> </m:t>
                    </m:r>
                    <m:r>
                      <a:rPr lang="en-IN" b="0" i="1" smtClean="0">
                        <a:latin typeface="Cambria Math" panose="02040503050406030204" pitchFamily="18" charset="0"/>
                      </a:rPr>
                      <m:t>𝑠𝑢𝑏</m:t>
                    </m:r>
                    <m:r>
                      <a:rPr lang="en-IN" b="0" i="1" smtClean="0">
                        <a:latin typeface="Cambria Math" panose="02040503050406030204" pitchFamily="18" charset="0"/>
                      </a:rPr>
                      <m:t>−</m:t>
                    </m:r>
                    <m:r>
                      <a:rPr lang="en-IN" b="0" i="1" smtClean="0">
                        <a:latin typeface="Cambria Math" panose="02040503050406030204" pitchFamily="18" charset="0"/>
                      </a:rPr>
                      <m:t>𝑐𝑎𝑟𝑟𝑖𝑒𝑟</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 </m:t>
                    </m:r>
                    <m:r>
                      <a:rPr lang="en-IN" b="0" i="1" smtClean="0">
                        <a:latin typeface="Cambria Math" panose="02040503050406030204" pitchFamily="18" charset="0"/>
                      </a:rPr>
                      <m:t>𝑎𝑡</m:t>
                    </m:r>
                    <m:r>
                      <a:rPr lang="en-IN" b="0" i="1" smtClean="0">
                        <a:latin typeface="Cambria Math" panose="02040503050406030204" pitchFamily="18" charset="0"/>
                      </a:rPr>
                      <m:t> </m:t>
                    </m:r>
                    <m:r>
                      <a:rPr lang="en-IN" b="0" i="1" smtClean="0">
                        <a:latin typeface="Cambria Math" panose="02040503050406030204" pitchFamily="18" charset="0"/>
                      </a:rPr>
                      <m:t>𝑡𝑟𝑎𝑛𝑠𝑚𝑖𝑡</m:t>
                    </m:r>
                    <m:r>
                      <a:rPr lang="en-IN" b="0" i="1" smtClean="0">
                        <a:latin typeface="Cambria Math" panose="02040503050406030204" pitchFamily="18" charset="0"/>
                      </a:rPr>
                      <m:t> </m:t>
                    </m:r>
                    <m:r>
                      <a:rPr lang="en-IN" b="0" i="1" smtClean="0">
                        <a:latin typeface="Cambria Math" panose="02040503050406030204" pitchFamily="18" charset="0"/>
                      </a:rPr>
                      <m:t>𝑎𝑛𝑡𝑒𝑛𝑛𝑎</m:t>
                    </m:r>
                    <m:r>
                      <a:rPr lang="en-IN" b="0" i="1" smtClean="0">
                        <a:latin typeface="Cambria Math" panose="02040503050406030204" pitchFamily="18" charset="0"/>
                      </a:rPr>
                      <m:t> </m:t>
                    </m:r>
                    <m:r>
                      <a:rPr lang="en-IN" b="0" i="1" smtClean="0">
                        <a:latin typeface="Cambria Math" panose="02040503050406030204" pitchFamily="18" charset="0"/>
                      </a:rPr>
                      <m:t>𝑗</m:t>
                    </m:r>
                  </m:oMath>
                </a14:m>
                <a:r>
                  <a:rPr lang="en-IN" dirty="0"/>
                  <a:t> – Frequency domain samples</a:t>
                </a:r>
              </a:p>
              <a:p>
                <a:pPr lvl="1"/>
                <a:r>
                  <a:rPr lang="en-IN" dirty="0"/>
                  <a:t>Total number of symbols =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𝑡</m:t>
                    </m:r>
                  </m:oMath>
                </a14:m>
                <a:endParaRPr lang="en-IN" dirty="0"/>
              </a:p>
              <a:p>
                <a:pPr lvl="1"/>
                <a:r>
                  <a:rPr lang="en-IN" dirty="0"/>
                  <a:t>IFFT can be performed as shown below</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0" smtClean="0">
                        <a:latin typeface="Cambria Math" panose="02040503050406030204" pitchFamily="18" charset="0"/>
                      </a:rPr>
                      <m:t>⇒</m:t>
                    </m:r>
                    <m:r>
                      <m:rPr>
                        <m:sty m:val="p"/>
                      </m:rPr>
                      <a:rPr lang="en-IN" b="0" i="0" smtClean="0">
                        <a:latin typeface="Cambria Math" panose="02040503050406030204" pitchFamily="18" charset="0"/>
                      </a:rPr>
                      <m:t>IFFT</m:t>
                    </m:r>
                    <m:r>
                      <a:rPr lang="en-IN" b="0" i="0" smtClean="0">
                        <a:latin typeface="Cambria Math" panose="02040503050406030204" pitchFamily="18" charset="0"/>
                      </a:rPr>
                      <m:t>⇒</m:t>
                    </m:r>
                    <m:sSub>
                      <m:sSubPr>
                        <m:ctrlPr>
                          <a:rPr lang="en-IN" b="0" i="0"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d>
                      <m:dPr>
                        <m:ctrlPr>
                          <a:rPr lang="en-IN" b="0" i="0" smtClean="0">
                            <a:latin typeface="Cambria Math" panose="02040503050406030204" pitchFamily="18" charset="0"/>
                          </a:rPr>
                        </m:ctrlPr>
                      </m:dPr>
                      <m:e>
                        <m:r>
                          <a:rPr lang="en-IN" b="0" i="0" smtClean="0">
                            <a:latin typeface="Cambria Math" panose="02040503050406030204" pitchFamily="18" charset="0"/>
                          </a:rPr>
                          <m:t>0</m:t>
                        </m:r>
                      </m:e>
                    </m:d>
                    <m:r>
                      <a:rPr lang="en-IN" b="0" i="0" smtClean="0">
                        <a:latin typeface="Cambria Math" panose="02040503050406030204" pitchFamily="18" charset="0"/>
                      </a:rPr>
                      <m:t>, </m:t>
                    </m:r>
                    <m:sSub>
                      <m:sSubPr>
                        <m:ctrlPr>
                          <a:rPr lang="en-IN" b="0" i="0"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d>
                      <m:dPr>
                        <m:ctrlPr>
                          <a:rPr lang="en-IN" b="0" i="0" smtClean="0">
                            <a:latin typeface="Cambria Math" panose="02040503050406030204" pitchFamily="18" charset="0"/>
                          </a:rPr>
                        </m:ctrlPr>
                      </m:dPr>
                      <m:e>
                        <m:r>
                          <a:rPr lang="en-IN" b="0" i="0" smtClean="0">
                            <a:latin typeface="Cambria Math" panose="02040503050406030204" pitchFamily="18" charset="0"/>
                          </a:rPr>
                          <m:t>1</m:t>
                        </m:r>
                      </m:e>
                    </m:d>
                    <m:r>
                      <a:rPr lang="en-IN" b="0" i="0" smtClean="0">
                        <a:latin typeface="Cambria Math" panose="02040503050406030204" pitchFamily="18" charset="0"/>
                      </a:rPr>
                      <m:t>, </m:t>
                    </m:r>
                    <m:sSub>
                      <m:sSubPr>
                        <m:ctrlPr>
                          <a:rPr lang="en-IN" b="0" i="0"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d>
                      <m:dPr>
                        <m:ctrlPr>
                          <a:rPr lang="en-IN" b="0" i="0" smtClean="0">
                            <a:latin typeface="Cambria Math" panose="02040503050406030204" pitchFamily="18" charset="0"/>
                          </a:rPr>
                        </m:ctrlPr>
                      </m:dPr>
                      <m:e>
                        <m:r>
                          <a:rPr lang="en-IN" b="0" i="0" smtClean="0">
                            <a:latin typeface="Cambria Math" panose="02040503050406030204" pitchFamily="18" charset="0"/>
                          </a:rPr>
                          <m:t>2</m:t>
                        </m:r>
                      </m:e>
                    </m:d>
                    <m:r>
                      <a:rPr lang="en-IN" b="0" i="0" smtClean="0">
                        <a:latin typeface="Cambria Math" panose="02040503050406030204" pitchFamily="18" charset="0"/>
                      </a:rPr>
                      <m:t>,…,</m:t>
                    </m:r>
                    <m:sSub>
                      <m:sSubPr>
                        <m:ctrlPr>
                          <a:rPr lang="en-IN" b="0" i="0" smtClean="0">
                            <a:latin typeface="Cambria Math" panose="02040503050406030204" pitchFamily="18" charset="0"/>
                          </a:rPr>
                        </m:ctrlPr>
                      </m:sSubPr>
                      <m:e>
                        <m:r>
                          <m:rPr>
                            <m:sty m:val="p"/>
                          </m:rPr>
                          <a:rPr lang="en-IN" b="0" i="0" smtClean="0">
                            <a:latin typeface="Cambria Math" panose="02040503050406030204" pitchFamily="18" charset="0"/>
                          </a:rPr>
                          <m:t>x</m:t>
                        </m:r>
                      </m:e>
                      <m:sub>
                        <m:r>
                          <m:rPr>
                            <m:sty m:val="p"/>
                          </m:rPr>
                          <a:rPr lang="en-IN" b="0" i="0" smtClean="0">
                            <a:latin typeface="Cambria Math" panose="02040503050406030204" pitchFamily="18" charset="0"/>
                          </a:rPr>
                          <m:t>j</m:t>
                        </m:r>
                      </m:sub>
                    </m:sSub>
                    <m:r>
                      <a:rPr lang="en-IN" b="0" i="0" smtClean="0">
                        <a:latin typeface="Cambria Math" panose="02040503050406030204" pitchFamily="18" charset="0"/>
                      </a:rPr>
                      <m:t>(</m:t>
                    </m:r>
                    <m:r>
                      <m:rPr>
                        <m:sty m:val="p"/>
                      </m:rPr>
                      <a:rPr lang="en-IN" b="0" i="0" smtClean="0">
                        <a:latin typeface="Cambria Math" panose="02040503050406030204" pitchFamily="18" charset="0"/>
                      </a:rPr>
                      <m:t>N</m:t>
                    </m:r>
                    <m:r>
                      <a:rPr lang="en-IN" b="0" i="0" smtClean="0">
                        <a:latin typeface="Cambria Math" panose="02040503050406030204" pitchFamily="18" charset="0"/>
                      </a:rPr>
                      <m:t>−1)</m:t>
                    </m:r>
                  </m:oMath>
                </a14:m>
                <a:r>
                  <a:rPr lang="en-IN" dirty="0"/>
                  <a:t> – time domain samples on transmit antenna </a:t>
                </a:r>
                <a14:m>
                  <m:oMath xmlns:m="http://schemas.openxmlformats.org/officeDocument/2006/math">
                    <m:r>
                      <a:rPr lang="en-IN" b="0" i="1" smtClean="0">
                        <a:latin typeface="Cambria Math" panose="02040503050406030204" pitchFamily="18" charset="0"/>
                      </a:rPr>
                      <m:t>𝑗</m:t>
                    </m:r>
                  </m:oMath>
                </a14:m>
                <a:endParaRPr lang="en-IN" dirty="0"/>
              </a:p>
              <a:p>
                <a:pPr lvl="1"/>
                <a:r>
                  <a:rPr lang="en-IN" dirty="0"/>
                  <a:t>One IFFT per each transmit antenna – total </a:t>
                </a:r>
                <a14:m>
                  <m:oMath xmlns:m="http://schemas.openxmlformats.org/officeDocument/2006/math">
                    <m:r>
                      <a:rPr lang="en-IN" b="0" i="1" smtClean="0">
                        <a:latin typeface="Cambria Math" panose="02040503050406030204" pitchFamily="18" charset="0"/>
                      </a:rPr>
                      <m:t>𝑡</m:t>
                    </m:r>
                  </m:oMath>
                </a14:m>
                <a:r>
                  <a:rPr lang="en-IN" dirty="0"/>
                  <a:t> IFFT blocks at the transmitter</a:t>
                </a:r>
              </a:p>
              <a:p>
                <a:pPr lvl="1"/>
                <a:r>
                  <a:rPr lang="en-IN" dirty="0"/>
                  <a:t>Add CP on each transmit antenna</a:t>
                </a:r>
              </a:p>
              <a:p>
                <a:pPr lvl="2"/>
                <a14:m>
                  <m:oMath xmlns:m="http://schemas.openxmlformats.org/officeDocument/2006/math">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−2</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e>
                        </m:groupChr>
                      </m:e>
                      <m:lim>
                        <m:r>
                          <a:rPr lang="en-IN" b="0" i="1" smtClean="0">
                            <a:latin typeface="Cambria Math" panose="02040503050406030204" pitchFamily="18" charset="0"/>
                          </a:rPr>
                          <m:t>𝐶𝑃</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r>
                          <a:rPr lang="en-IN" b="0" i="1" smtClean="0">
                            <a:latin typeface="Cambria Math" panose="02040503050406030204" pitchFamily="18" charset="0"/>
                          </a:rPr>
                          <m:t> </m:t>
                        </m:r>
                        <m:r>
                          <a:rPr lang="en-IN" b="0" i="1" smtClean="0">
                            <a:latin typeface="Cambria Math" panose="02040503050406030204" pitchFamily="18" charset="0"/>
                          </a:rPr>
                          <m:t>𝑠𝑎𝑚𝑝𝑙𝑒𝑠</m:t>
                        </m:r>
                      </m:lim>
                    </m:limLow>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sub>
                            </m:sSub>
                            <m:r>
                              <a:rPr lang="en-IN" i="1">
                                <a:latin typeface="Cambria Math" panose="02040503050406030204" pitchFamily="18" charset="0"/>
                              </a:rPr>
                              <m:t>(</m:t>
                            </m:r>
                            <m:r>
                              <a:rPr lang="en-IN" i="1">
                                <a:latin typeface="Cambria Math" panose="02040503050406030204" pitchFamily="18" charset="0"/>
                              </a:rPr>
                              <m:t>𝑁</m:t>
                            </m:r>
                            <m:r>
                              <a:rPr lang="en-IN" i="1">
                                <a:latin typeface="Cambria Math" panose="02040503050406030204" pitchFamily="18" charset="0"/>
                              </a:rPr>
                              <m:t>−1)</m:t>
                            </m:r>
                            <m:r>
                              <m:rPr>
                                <m:nor/>
                              </m:rPr>
                              <a:rPr lang="en-IN" dirty="0"/>
                              <m:t> </m:t>
                            </m:r>
                          </m:e>
                        </m:groupChr>
                      </m:e>
                      <m:lim>
                        <m:r>
                          <a:rPr lang="en-IN" b="0" i="1" smtClean="0">
                            <a:latin typeface="Cambria Math" panose="02040503050406030204" pitchFamily="18" charset="0"/>
                          </a:rPr>
                          <m:t>𝑜𝑟𝑖𝑔𝑖𝑛𝑎𝑙</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r>
                          <a:rPr lang="en-IN" b="0" i="1" smtClean="0">
                            <a:latin typeface="Cambria Math" panose="02040503050406030204" pitchFamily="18" charset="0"/>
                          </a:rPr>
                          <m:t> </m:t>
                        </m:r>
                        <m:r>
                          <a:rPr lang="en-IN" b="0" i="1" smtClean="0">
                            <a:latin typeface="Cambria Math" panose="02040503050406030204" pitchFamily="18" charset="0"/>
                          </a:rPr>
                          <m:t>𝑎𝑓𝑡𝑒𝑟</m:t>
                        </m:r>
                        <m:r>
                          <a:rPr lang="en-IN" b="0" i="1" smtClean="0">
                            <a:latin typeface="Cambria Math" panose="02040503050406030204" pitchFamily="18" charset="0"/>
                          </a:rPr>
                          <m:t> </m:t>
                        </m:r>
                        <m:r>
                          <a:rPr lang="en-IN" b="0" i="1" smtClean="0">
                            <a:latin typeface="Cambria Math" panose="02040503050406030204" pitchFamily="18" charset="0"/>
                          </a:rPr>
                          <m:t>𝐼𝐹𝐹𝑇</m:t>
                        </m:r>
                        <m:r>
                          <a:rPr lang="en-IN" b="0" i="1" smtClean="0">
                            <a:latin typeface="Cambria Math" panose="02040503050406030204" pitchFamily="18" charset="0"/>
                          </a:rPr>
                          <m:t> −</m:t>
                        </m:r>
                        <m:r>
                          <a:rPr lang="en-IN" b="0" i="1" smtClean="0">
                            <a:latin typeface="Cambria Math" panose="02040503050406030204" pitchFamily="18" charset="0"/>
                          </a:rPr>
                          <m:t>𝑁</m:t>
                        </m:r>
                        <m:r>
                          <a:rPr lang="en-IN" b="0" i="1" smtClean="0">
                            <a:latin typeface="Cambria Math" panose="02040503050406030204" pitchFamily="18" charset="0"/>
                          </a:rPr>
                          <m:t> </m:t>
                        </m:r>
                        <m:r>
                          <a:rPr lang="en-IN" b="0" i="1" smtClean="0">
                            <a:latin typeface="Cambria Math" panose="02040503050406030204" pitchFamily="18" charset="0"/>
                          </a:rPr>
                          <m:t>𝑠𝑎𝑚𝑝𝑙𝑒𝑠</m:t>
                        </m:r>
                      </m:lim>
                    </m:limLow>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 </m:t>
                    </m:r>
                    <m:r>
                      <a:rPr lang="en-IN" b="0" i="1" smtClean="0">
                        <a:latin typeface="Cambria Math" panose="02040503050406030204" pitchFamily="18" charset="0"/>
                      </a:rPr>
                      <m:t>𝑠𝑎𝑚𝑝𝑙𝑒𝑠</m:t>
                    </m:r>
                  </m:oMath>
                </a14:m>
                <a:endParaRPr lang="en-IN" dirty="0"/>
              </a:p>
              <a:p>
                <a:pPr lvl="1"/>
                <a:r>
                  <a:rPr lang="en-IN" dirty="0"/>
                  <a:t>What is the size of total transmission block – one OFDM block?</a:t>
                </a:r>
              </a:p>
              <a:p>
                <a:pPr lvl="2"/>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𝐿</m:t>
                            </m:r>
                          </m:e>
                        </m:acc>
                      </m:e>
                    </m:d>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𝐶𝑃</m:t>
                            </m:r>
                          </m:sub>
                        </m:sSub>
                      </m:e>
                    </m:d>
                    <m:r>
                      <a:rPr lang="en-IN" b="0" i="1" smtClean="0">
                        <a:latin typeface="Cambria Math" panose="02040503050406030204" pitchFamily="18" charset="0"/>
                      </a:rPr>
                      <m:t>×</m:t>
                    </m:r>
                    <m:r>
                      <a:rPr lang="en-IN" b="0" i="1" smtClean="0">
                        <a:latin typeface="Cambria Math" panose="02040503050406030204" pitchFamily="18" charset="0"/>
                      </a:rPr>
                      <m:t>𝑡</m:t>
                    </m:r>
                  </m:oMath>
                </a14:m>
                <a:endParaRPr lang="en-IN" dirty="0"/>
              </a:p>
              <a:p>
                <a:r>
                  <a:rPr lang="en-IN" dirty="0"/>
                  <a:t>Channel</a:t>
                </a:r>
              </a:p>
              <a:p>
                <a:pPr lvl="1"/>
                <a:r>
                  <a:rPr lang="en-IN" dirty="0"/>
                  <a:t>Because of addition of CP, the linear convolution becomes circular convolution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𝑡</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𝑘</m:t>
                        </m:r>
                        <m:r>
                          <a:rPr lang="en-IN" b="0" i="1" smtClean="0">
                            <a:latin typeface="Cambria Math" panose="02040503050406030204" pitchFamily="18" charset="0"/>
                            <a:ea typeface="Cambria Math" panose="02040503050406030204" pitchFamily="18" charset="0"/>
                          </a:rPr>
                          <m:t>)</m:t>
                        </m:r>
                      </m:e>
                    </m:nary>
                  </m:oMath>
                </a14:m>
                <a:endParaRPr lang="en-IN" dirty="0"/>
              </a:p>
              <a:p>
                <a:r>
                  <a:rPr lang="en-IN" dirty="0"/>
                  <a:t>Receiver</a:t>
                </a:r>
              </a:p>
              <a:p>
                <a:pPr lvl="1"/>
                <a:r>
                  <a:rPr lang="en-IN" dirty="0"/>
                  <a:t>FFT is performed at each receive antenna after removing CP</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r>
                      <a:rPr lang="en-IN" b="0" i="1" smtClean="0">
                        <a:latin typeface="Cambria Math" panose="02040503050406030204" pitchFamily="18" charset="0"/>
                      </a:rPr>
                      <m:t>(0),</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d>
                      <m:dPr>
                        <m:ctrlPr>
                          <a:rPr lang="en-IN" b="0" i="1" smtClean="0">
                            <a:latin typeface="Cambria Math" panose="02040503050406030204" pitchFamily="18" charset="0"/>
                          </a:rPr>
                        </m:ctrlPr>
                      </m:dPr>
                      <m:e>
                        <m:r>
                          <a:rPr lang="en-IN" b="0" i="1" smtClean="0">
                            <a:latin typeface="Cambria Math" panose="02040503050406030204" pitchFamily="18" charset="0"/>
                          </a:rPr>
                          <m:t>𝐶𝑃</m:t>
                        </m:r>
                        <m:r>
                          <a:rPr lang="en-IN" b="0" i="1" smtClean="0">
                            <a:latin typeface="Cambria Math" panose="02040503050406030204" pitchFamily="18" charset="0"/>
                          </a:rPr>
                          <m:t> </m:t>
                        </m:r>
                        <m:r>
                          <a:rPr lang="en-IN" b="0" i="1" smtClean="0">
                            <a:latin typeface="Cambria Math" panose="02040503050406030204" pitchFamily="18" charset="0"/>
                          </a:rPr>
                          <m:t>𝑟𝑒𝑚𝑜𝑣𝑒𝑑</m:t>
                        </m:r>
                      </m:e>
                    </m:d>
                    <m:r>
                      <a:rPr lang="en-IN" b="0" i="1" smtClean="0">
                        <a:latin typeface="Cambria Math" panose="02040503050406030204" pitchFamily="18" charset="0"/>
                      </a:rPr>
                      <m:t>⇒</m:t>
                    </m:r>
                    <m:r>
                      <a:rPr lang="en-IN" b="0" i="1" smtClean="0">
                        <a:latin typeface="Cambria Math" panose="02040503050406030204" pitchFamily="18" charset="0"/>
                      </a:rPr>
                      <m:t>𝐹𝐹𝑇</m:t>
                    </m:r>
                    <m:r>
                      <a:rPr lang="en-IN" b="0" i="1" smtClean="0">
                        <a:latin typeface="Cambria Math" panose="02040503050406030204" pitchFamily="18" charset="0"/>
                      </a:rPr>
                      <m:t>⇒</m:t>
                    </m:r>
                  </m:oMath>
                </a14:m>
                <a:r>
                  <a:rPr lang="en-IN" dirty="0"/>
                  <a:t>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0</m:t>
                        </m:r>
                      </m:e>
                    </m:d>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1</m:t>
                        </m:r>
                      </m:e>
                    </m:d>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d>
                      <m:dPr>
                        <m:ctrlPr>
                          <a:rPr lang="en-IN" b="0" i="1" dirty="0" smtClean="0">
                            <a:latin typeface="Cambria Math" panose="02040503050406030204" pitchFamily="18" charset="0"/>
                          </a:rPr>
                        </m:ctrlPr>
                      </m:dPr>
                      <m:e>
                        <m:r>
                          <a:rPr lang="en-IN" b="0" i="1" dirty="0" smtClean="0">
                            <a:latin typeface="Cambria Math" panose="02040503050406030204" pitchFamily="18" charset="0"/>
                          </a:rPr>
                          <m:t>2</m:t>
                        </m:r>
                      </m:e>
                    </m:d>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𝑌</m:t>
                        </m:r>
                      </m:e>
                      <m:sub>
                        <m:r>
                          <a:rPr lang="en-IN" b="0" i="1" dirty="0" smtClean="0">
                            <a:latin typeface="Cambria Math" panose="02040503050406030204" pitchFamily="18" charset="0"/>
                          </a:rPr>
                          <m:t>𝑖</m:t>
                        </m:r>
                      </m:sub>
                    </m:sSub>
                    <m:r>
                      <a:rPr lang="en-IN" b="0" i="1" dirty="0" smtClean="0">
                        <a:latin typeface="Cambria Math" panose="02040503050406030204" pitchFamily="18" charset="0"/>
                      </a:rPr>
                      <m:t>(</m:t>
                    </m:r>
                    <m:r>
                      <a:rPr lang="en-IN" b="0" i="1" dirty="0" smtClean="0">
                        <a:latin typeface="Cambria Math" panose="02040503050406030204" pitchFamily="18" charset="0"/>
                      </a:rPr>
                      <m:t>𝑁</m:t>
                    </m:r>
                    <m:r>
                      <a:rPr lang="en-IN" b="0" i="1" dirty="0" smtClean="0">
                        <a:latin typeface="Cambria Math" panose="02040503050406030204" pitchFamily="18" charset="0"/>
                      </a:rPr>
                      <m:t>−1)</m:t>
                    </m:r>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r>
                  <a:rPr lang="en-IN" dirty="0"/>
                  <a:t> is output on sub-carrier </a:t>
                </a:r>
                <a14:m>
                  <m:oMath xmlns:m="http://schemas.openxmlformats.org/officeDocument/2006/math">
                    <m:r>
                      <a:rPr lang="en-IN" b="0" i="1" smtClean="0">
                        <a:latin typeface="Cambria Math" panose="02040503050406030204" pitchFamily="18" charset="0"/>
                      </a:rPr>
                      <m:t>𝑘</m:t>
                    </m:r>
                  </m:oMath>
                </a14:m>
                <a:endParaRPr lang="en-IN" dirty="0"/>
              </a:p>
              <a:p>
                <a:pPr lvl="1"/>
                <a:r>
                  <a:rPr lang="en-IN" dirty="0"/>
                  <a:t>One FFT at each receive antenna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𝑟</m:t>
                    </m:r>
                    <m:r>
                      <a:rPr lang="en-IN" b="0" i="1" smtClean="0">
                        <a:latin typeface="Cambria Math" panose="02040503050406030204" pitchFamily="18" charset="0"/>
                      </a:rPr>
                      <m:t> </m:t>
                    </m:r>
                  </m:oMath>
                </a14:m>
                <a:r>
                  <a:rPr lang="en-IN" dirty="0"/>
                  <a:t>FFTs</a:t>
                </a:r>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xfrm>
                <a:off x="213644" y="550862"/>
                <a:ext cx="11368755" cy="6135163"/>
              </a:xfrm>
              <a:blipFill>
                <a:blip r:embed="rId2"/>
                <a:stretch>
                  <a:fillRect t="-794"/>
                </a:stretch>
              </a:blipFill>
            </p:spPr>
            <p:txBody>
              <a:bodyPr/>
              <a:lstStyle/>
              <a:p>
                <a:r>
                  <a:rPr lang="en-IN">
                    <a:noFill/>
                  </a:rPr>
                  <a:t> </a:t>
                </a:r>
              </a:p>
            </p:txBody>
          </p:sp>
        </mc:Fallback>
      </mc:AlternateContent>
    </p:spTree>
    <p:extLst>
      <p:ext uri="{BB962C8B-B14F-4D97-AF65-F5344CB8AC3E}">
        <p14:creationId xmlns:p14="http://schemas.microsoft.com/office/powerpoint/2010/main" val="166872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C791-815D-9248-16AD-506A5CE23A46}"/>
              </a:ext>
            </a:extLst>
          </p:cNvPr>
          <p:cNvSpPr>
            <a:spLocks noGrp="1"/>
          </p:cNvSpPr>
          <p:nvPr>
            <p:ph type="title"/>
          </p:nvPr>
        </p:nvSpPr>
        <p:spPr/>
        <p:txBody>
          <a:bodyPr/>
          <a:lstStyle/>
          <a:p>
            <a:r>
              <a:rPr lang="en-IN" dirty="0"/>
              <a:t>Net MIMO-OFDM System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44D12D-4C6D-36CE-2765-A514298048C7}"/>
                  </a:ext>
                </a:extLst>
              </p:cNvPr>
              <p:cNvSpPr>
                <a:spLocks noGrp="1"/>
              </p:cNvSpPr>
              <p:nvPr>
                <p:ph sz="quarter" idx="10"/>
              </p:nvPr>
            </p:nvSpPr>
            <p:spPr/>
            <p:txBody>
              <a:bodyPr/>
              <a:lstStyle/>
              <a:p>
                <a14:m>
                  <m:oMath xmlns:m="http://schemas.openxmlformats.org/officeDocument/2006/math">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3</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𝑟</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qArr>
                              </m:e>
                            </m:d>
                          </m:e>
                        </m:groupChr>
                      </m:e>
                      <m:lim>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m:rPr>
                                              <m:brk m:alnAt="7"/>
                                            </m:rPr>
                                            <a:rPr lang="en-IN" i="1">
                                              <a:latin typeface="Cambria Math" panose="02040503050406030204" pitchFamily="18" charset="0"/>
                                            </a:rPr>
                                            <m:t>𝐻</m:t>
                                          </m:r>
                                        </m:e>
                                        <m:sub>
                                          <m:r>
                                            <m:rPr>
                                              <m:brk m:alnAt="7"/>
                                            </m:rPr>
                                            <a:rPr lang="en-IN" i="1">
                                              <a:latin typeface="Cambria Math" panose="02040503050406030204" pitchFamily="18" charset="0"/>
                                            </a:rPr>
                                            <m:t>1</m:t>
                                          </m:r>
                                          <m:r>
                                            <a:rPr lang="en-IN" i="1">
                                              <a:latin typeface="Cambria Math" panose="02040503050406030204" pitchFamily="18" charset="0"/>
                                            </a:rPr>
                                            <m:t>1</m:t>
                                          </m:r>
                                        </m:sub>
                                      </m:sSub>
                                      <m:d>
                                        <m:dPr>
                                          <m:ctrlPr>
                                            <a:rPr lang="en-IN" i="1">
                                              <a:latin typeface="Cambria Math" panose="02040503050406030204" pitchFamily="18" charset="0"/>
                                            </a:rPr>
                                          </m:ctrlPr>
                                        </m:dPr>
                                        <m:e>
                                          <m:r>
                                            <m:rPr>
                                              <m:brk m:alnAt="7"/>
                                            </m:rPr>
                                            <a:rPr lang="en-IN" i="1">
                                              <a:latin typeface="Cambria Math" panose="02040503050406030204" pitchFamily="18" charset="0"/>
                                            </a:rPr>
                                            <m:t>𝑘</m:t>
                                          </m:r>
                                        </m:e>
                                      </m:d>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1</m:t>
                                          </m:r>
                                          <m:r>
                                            <a:rPr lang="en-IN" i="1">
                                              <a:latin typeface="Cambria Math" panose="02040503050406030204" pitchFamily="18" charset="0"/>
                                            </a:rPr>
                                            <m:t>𝑡</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mr>
                                  <m:mr>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mr>
                                  <m:mr>
                                    <m:e>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𝑟</m:t>
                                          </m:r>
                                          <m:r>
                                            <a:rPr lang="en-IN" i="1">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𝑟𝑡</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mr>
                                </m:m>
                              </m:e>
                            </m:d>
                          </m:e>
                        </m:groupChr>
                      </m:e>
                      <m:lim>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lim>
                    </m:limLow>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𝑡</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e>
                                </m:eqArr>
                              </m:e>
                            </m:d>
                          </m:e>
                        </m:groupChr>
                      </m:e>
                      <m:lim>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lim>
                    </m:limLow>
                    <m:r>
                      <a:rPr lang="en-IN" b="0" i="1" smtClean="0">
                        <a:latin typeface="Cambria Math" panose="02040503050406030204" pitchFamily="18" charset="0"/>
                      </a:rPr>
                      <m:t>+</m:t>
                    </m:r>
                    <m:limLow>
                      <m:limLowPr>
                        <m:ctrlPr>
                          <a:rPr lang="en-IN" i="1">
                            <a:latin typeface="Cambria Math" panose="02040503050406030204" pitchFamily="18" charset="0"/>
                          </a:rPr>
                        </m:ctrlPr>
                      </m:limLowPr>
                      <m:e>
                        <m:groupChr>
                          <m:groupChrPr>
                            <m:chr m:val="⏟"/>
                            <m:ctrlPr>
                              <a:rPr lang="en-IN" i="1">
                                <a:latin typeface="Cambria Math" panose="02040503050406030204" pitchFamily="18" charset="0"/>
                              </a:rPr>
                            </m:ctrlPr>
                          </m:groupChrPr>
                          <m:e>
                            <m:d>
                              <m:dPr>
                                <m:begChr m:val="["/>
                                <m:endChr m:val="]"/>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𝑟</m:t>
                                        </m:r>
                                      </m:sub>
                                    </m:sSub>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e>
                                </m:eqArr>
                              </m:e>
                            </m:d>
                          </m:e>
                        </m:groupChr>
                      </m:e>
                      <m:lim>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lim>
                    </m:limLow>
                  </m:oMath>
                </a14:m>
                <a:endParaRPr lang="en-IN" dirty="0"/>
              </a:p>
              <a:p>
                <a14:m>
                  <m:oMath xmlns:m="http://schemas.openxmlformats.org/officeDocument/2006/math">
                    <m:r>
                      <a:rPr lang="en-IN" i="1">
                        <a:latin typeface="Cambria Math" panose="02040503050406030204" pitchFamily="18" charset="0"/>
                      </a:rPr>
                      <m:t>𝑌</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𝑟</m:t>
                    </m:r>
                    <m:r>
                      <a:rPr lang="en-IN" i="1">
                        <a:latin typeface="Cambria Math" panose="02040503050406030204" pitchFamily="18" charset="0"/>
                      </a:rPr>
                      <m:t>×1</m:t>
                    </m:r>
                  </m:oMath>
                </a14:m>
                <a:r>
                  <a:rPr lang="en-IN" dirty="0"/>
                  <a:t> vector of outputs for all Rx antennas on sub-carrier </a:t>
                </a:r>
                <a14:m>
                  <m:oMath xmlns:m="http://schemas.openxmlformats.org/officeDocument/2006/math">
                    <m:r>
                      <a:rPr lang="en-IN" i="1">
                        <a:latin typeface="Cambria Math" panose="02040503050406030204" pitchFamily="18" charset="0"/>
                      </a:rPr>
                      <m:t>𝑘</m:t>
                    </m:r>
                  </m:oMath>
                </a14:m>
                <a:r>
                  <a:rPr lang="en-IN" dirty="0"/>
                  <a:t> – output symbol vector</a:t>
                </a:r>
              </a:p>
              <a:p>
                <a14:m>
                  <m:oMath xmlns:m="http://schemas.openxmlformats.org/officeDocument/2006/math">
                    <m:r>
                      <a:rPr lang="en-IN" i="1">
                        <a:latin typeface="Cambria Math" panose="02040503050406030204" pitchFamily="18" charset="0"/>
                      </a:rPr>
                      <m:t>𝐻</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𝑟</m:t>
                    </m:r>
                    <m:r>
                      <a:rPr lang="en-IN" i="1">
                        <a:latin typeface="Cambria Math" panose="02040503050406030204" pitchFamily="18" charset="0"/>
                      </a:rPr>
                      <m:t>×</m:t>
                    </m:r>
                    <m:r>
                      <a:rPr lang="en-IN" i="1">
                        <a:latin typeface="Cambria Math" panose="02040503050406030204" pitchFamily="18" charset="0"/>
                      </a:rPr>
                      <m:t>𝑡</m:t>
                    </m:r>
                  </m:oMath>
                </a14:m>
                <a:r>
                  <a:rPr lang="en-IN" dirty="0"/>
                  <a:t> MIMO channel matrix for sub-carrier </a:t>
                </a:r>
                <a14:m>
                  <m:oMath xmlns:m="http://schemas.openxmlformats.org/officeDocument/2006/math">
                    <m:r>
                      <a:rPr lang="en-IN" i="1">
                        <a:latin typeface="Cambria Math" panose="02040503050406030204" pitchFamily="18" charset="0"/>
                      </a:rPr>
                      <m:t>𝑘</m:t>
                    </m:r>
                  </m:oMath>
                </a14:m>
                <a:r>
                  <a:rPr lang="en-IN" dirty="0"/>
                  <a:t> – Channel matrix</a:t>
                </a:r>
              </a:p>
              <a:p>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𝑡</m:t>
                    </m:r>
                    <m:r>
                      <a:rPr lang="en-IN" i="1">
                        <a:latin typeface="Cambria Math" panose="02040503050406030204" pitchFamily="18" charset="0"/>
                      </a:rPr>
                      <m:t>×1</m:t>
                    </m:r>
                  </m:oMath>
                </a14:m>
                <a:r>
                  <a:rPr lang="en-IN" dirty="0"/>
                  <a:t> vector of symbols loaded on sub-carrier </a:t>
                </a:r>
                <a14:m>
                  <m:oMath xmlns:m="http://schemas.openxmlformats.org/officeDocument/2006/math">
                    <m:r>
                      <a:rPr lang="en-IN" i="1">
                        <a:latin typeface="Cambria Math" panose="02040503050406030204" pitchFamily="18" charset="0"/>
                      </a:rPr>
                      <m:t>𝑘</m:t>
                    </m:r>
                  </m:oMath>
                </a14:m>
                <a:r>
                  <a:rPr lang="en-IN" dirty="0"/>
                  <a:t> for all Tx antennas – transmit symbol vector</a:t>
                </a:r>
              </a:p>
              <a:p>
                <a14:m>
                  <m:oMath xmlns:m="http://schemas.openxmlformats.org/officeDocument/2006/math">
                    <m:r>
                      <a:rPr lang="en-IN" i="1">
                        <a:latin typeface="Cambria Math" panose="02040503050406030204" pitchFamily="18" charset="0"/>
                      </a:rPr>
                      <m:t>𝑊</m:t>
                    </m:r>
                    <m:r>
                      <a:rPr lang="en-IN" i="1">
                        <a:latin typeface="Cambria Math" panose="02040503050406030204" pitchFamily="18" charset="0"/>
                      </a:rPr>
                      <m:t>(</m:t>
                    </m:r>
                    <m:r>
                      <a:rPr lang="en-IN" i="1">
                        <a:latin typeface="Cambria Math" panose="02040503050406030204" pitchFamily="18" charset="0"/>
                      </a:rPr>
                      <m:t>𝑘</m:t>
                    </m:r>
                    <m:r>
                      <a:rPr lang="en-IN" i="1">
                        <a:latin typeface="Cambria Math" panose="02040503050406030204" pitchFamily="18" charset="0"/>
                      </a:rPr>
                      <m:t>)</m:t>
                    </m:r>
                  </m:oMath>
                </a14:m>
                <a:r>
                  <a:rPr lang="en-IN" dirty="0"/>
                  <a:t> - </a:t>
                </a:r>
                <a14:m>
                  <m:oMath xmlns:m="http://schemas.openxmlformats.org/officeDocument/2006/math">
                    <m:r>
                      <a:rPr lang="en-IN" i="1">
                        <a:latin typeface="Cambria Math" panose="02040503050406030204" pitchFamily="18" charset="0"/>
                      </a:rPr>
                      <m:t>𝑟</m:t>
                    </m:r>
                    <m:r>
                      <a:rPr lang="en-IN" i="1">
                        <a:latin typeface="Cambria Math" panose="02040503050406030204" pitchFamily="18" charset="0"/>
                      </a:rPr>
                      <m:t>×1 </m:t>
                    </m:r>
                  </m:oMath>
                </a14:m>
                <a:r>
                  <a:rPr lang="en-IN" dirty="0"/>
                  <a:t>Noise vector for sub-carrier </a:t>
                </a:r>
                <a14:m>
                  <m:oMath xmlns:m="http://schemas.openxmlformats.org/officeDocument/2006/math">
                    <m:r>
                      <a:rPr lang="en-IN" i="1">
                        <a:latin typeface="Cambria Math" panose="02040503050406030204" pitchFamily="18" charset="0"/>
                      </a:rPr>
                      <m:t>𝑘</m:t>
                    </m:r>
                  </m:oMath>
                </a14:m>
                <a:r>
                  <a:rPr lang="en-IN" dirty="0"/>
                  <a:t> – noise vector</a:t>
                </a:r>
              </a:p>
            </p:txBody>
          </p:sp>
        </mc:Choice>
        <mc:Fallback>
          <p:sp>
            <p:nvSpPr>
              <p:cNvPr id="3" name="Content Placeholder 2">
                <a:extLst>
                  <a:ext uri="{FF2B5EF4-FFF2-40B4-BE49-F238E27FC236}">
                    <a16:creationId xmlns:a16="http://schemas.microsoft.com/office/drawing/2014/main" id="{0744D12D-4C6D-36CE-2765-A514298048C7}"/>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36254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F1BE-6165-0CE2-9C2A-30329CFFA38E}"/>
              </a:ext>
            </a:extLst>
          </p:cNvPr>
          <p:cNvSpPr>
            <a:spLocks noGrp="1"/>
          </p:cNvSpPr>
          <p:nvPr>
            <p:ph type="title"/>
          </p:nvPr>
        </p:nvSpPr>
        <p:spPr/>
        <p:txBody>
          <a:bodyPr/>
          <a:lstStyle/>
          <a:p>
            <a:r>
              <a:rPr lang="en-IN" dirty="0"/>
              <a:t>MIMO-OFDM Channel Coefficients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F06648-4CB0-059A-FAE0-EA27DE017473}"/>
                  </a:ext>
                </a:extLst>
              </p:cNvPr>
              <p:cNvSpPr>
                <a:spLocks noGrp="1"/>
              </p:cNvSpPr>
              <p:nvPr>
                <p:ph sz="quarter" idx="10"/>
              </p:nvPr>
            </p:nvSpPr>
            <p:spPr>
              <a:xfrm>
                <a:off x="213644" y="550863"/>
                <a:ext cx="11978356" cy="5952594"/>
              </a:xfrm>
            </p:spPr>
            <p:txBody>
              <a:bodyPr>
                <a:normAutofit/>
              </a:bodyPr>
              <a:lstStyle/>
              <a:p>
                <a:r>
                  <a:rPr lang="en-IN" dirty="0"/>
                  <a:t>MIMO channel coefficients in the frequency domain corresponding to sub-carrier </a:t>
                </a:r>
                <a14:m>
                  <m:oMath xmlns:m="http://schemas.openxmlformats.org/officeDocument/2006/math">
                    <m:r>
                      <a:rPr lang="en-IN" b="0" i="1" smtClean="0">
                        <a:latin typeface="Cambria Math" panose="02040503050406030204" pitchFamily="18" charset="0"/>
                      </a:rPr>
                      <m:t>𝑘</m:t>
                    </m:r>
                  </m:oMath>
                </a14:m>
                <a:r>
                  <a:rPr lang="en-IN" dirty="0"/>
                  <a:t> between </a:t>
                </a:r>
                <a14:m>
                  <m:oMath xmlns:m="http://schemas.openxmlformats.org/officeDocument/2006/math">
                    <m:sSup>
                      <m:sSupPr>
                        <m:ctrlPr>
                          <a:rPr lang="en-IN" b="0" i="1" dirty="0" smtClean="0">
                            <a:latin typeface="Cambria Math" panose="02040503050406030204" pitchFamily="18" charset="0"/>
                          </a:rPr>
                        </m:ctrlPr>
                      </m:sSupPr>
                      <m:e>
                        <m:r>
                          <a:rPr lang="en-IN" i="1" dirty="0" smtClean="0">
                            <a:latin typeface="Cambria Math" panose="02040503050406030204" pitchFamily="18" charset="0"/>
                          </a:rPr>
                          <m:t>𝑖</m:t>
                        </m:r>
                      </m:e>
                      <m:sup>
                        <m:r>
                          <a:rPr lang="en-IN" b="0" i="1" dirty="0" smtClean="0">
                            <a:latin typeface="Cambria Math" panose="02040503050406030204" pitchFamily="18" charset="0"/>
                          </a:rPr>
                          <m:t>𝑡h</m:t>
                        </m:r>
                      </m:sup>
                    </m:sSup>
                  </m:oMath>
                </a14:m>
                <a:r>
                  <a:rPr lang="en-IN" dirty="0"/>
                  <a:t> receive antenna and </a:t>
                </a:r>
                <a14:m>
                  <m:oMath xmlns:m="http://schemas.openxmlformats.org/officeDocument/2006/math">
                    <m:sSup>
                      <m:sSupPr>
                        <m:ctrlPr>
                          <a:rPr lang="en-IN" b="0" i="1" dirty="0" smtClean="0">
                            <a:latin typeface="Cambria Math" panose="02040503050406030204" pitchFamily="18" charset="0"/>
                          </a:rPr>
                        </m:ctrlPr>
                      </m:sSupPr>
                      <m:e>
                        <m:r>
                          <a:rPr lang="en-IN" i="1" dirty="0" smtClean="0">
                            <a:latin typeface="Cambria Math" panose="02040503050406030204" pitchFamily="18" charset="0"/>
                          </a:rPr>
                          <m:t>𝑗</m:t>
                        </m:r>
                      </m:e>
                      <m:sup>
                        <m:r>
                          <a:rPr lang="en-IN" b="0" i="1" dirty="0" smtClean="0">
                            <a:latin typeface="Cambria Math" panose="02040503050406030204" pitchFamily="18" charset="0"/>
                          </a:rPr>
                          <m:t>𝑡h</m:t>
                        </m:r>
                      </m:sup>
                    </m:sSup>
                  </m:oMath>
                </a14:m>
                <a:r>
                  <a:rPr lang="en-IN" dirty="0"/>
                  <a:t> transmit antenna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 </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r>
                              <a:rPr lang="en-IN" b="0" i="1" smtClean="0">
                                <a:latin typeface="Cambria Math" panose="02040503050406030204" pitchFamily="18" charset="0"/>
                              </a:rPr>
                              <m:t>0,0,0,0…0</m:t>
                            </m:r>
                          </m:e>
                        </m:groupChr>
                      </m:e>
                      <m:lim>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 </m:t>
                            </m:r>
                            <m:r>
                              <a:rPr lang="en-IN" b="0" i="1" smtClean="0">
                                <a:latin typeface="Cambria Math" panose="02040503050406030204" pitchFamily="18" charset="0"/>
                              </a:rPr>
                              <m:t>𝑧𝑒𝑟𝑜𝑠</m:t>
                            </m:r>
                          </m:e>
                        </m:d>
                      </m:lim>
                    </m:limLow>
                    <m:r>
                      <a:rPr lang="en-IN" b="0" i="1" smtClean="0">
                        <a:latin typeface="Cambria Math" panose="02040503050406030204" pitchFamily="18" charset="0"/>
                      </a:rPr>
                      <m:t>⇒</m:t>
                    </m:r>
                    <m:r>
                      <a:rPr lang="en-IN" b="0" i="1" smtClean="0">
                        <a:latin typeface="Cambria Math" panose="02040503050406030204" pitchFamily="18" charset="0"/>
                      </a:rPr>
                      <m:t>𝐹𝐹𝑇</m:t>
                    </m:r>
                    <m:r>
                      <a:rPr lang="en-IN" b="0" i="1" smtClean="0">
                        <a:latin typeface="Cambria Math" panose="02040503050406030204" pitchFamily="18" charset="0"/>
                      </a:rPr>
                      <m:t>(</m:t>
                    </m:r>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𝑝𝑡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oMath>
                </a14:m>
                <a:endParaRPr lang="en-IN" b="0"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𝑖𝑗</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r>
                  <a:rPr lang="en-IN" b="0" dirty="0"/>
                  <a:t> are given by the FFT of the channel taps and are frequency domain coefficients</a:t>
                </a:r>
              </a:p>
              <a:p>
                <a14:m>
                  <m:oMath xmlns:m="http://schemas.openxmlformats.org/officeDocument/2006/math">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𝑊</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i="1" dirty="0">
                  <a:latin typeface="Cambria Math" panose="02040503050406030204" pitchFamily="18" charset="0"/>
                </a:endParaRPr>
              </a:p>
              <a:p>
                <a:pPr lvl="1"/>
                <a14:m>
                  <m:oMath xmlns:m="http://schemas.openxmlformats.org/officeDocument/2006/math">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𝐹𝑙𝑎𝑡</m:t>
                    </m:r>
                    <m:r>
                      <a:rPr lang="en-IN" b="0" i="1" smtClean="0">
                        <a:latin typeface="Cambria Math" panose="02040503050406030204" pitchFamily="18" charset="0"/>
                      </a:rPr>
                      <m:t> </m:t>
                    </m:r>
                    <m:r>
                      <a:rPr lang="en-IN" b="0" i="1" smtClean="0">
                        <a:latin typeface="Cambria Math" panose="02040503050406030204" pitchFamily="18" charset="0"/>
                      </a:rPr>
                      <m:t>𝑀𝐼𝑀𝑂</m:t>
                    </m:r>
                    <m:r>
                      <a:rPr lang="en-IN" b="0" i="1" smtClean="0">
                        <a:latin typeface="Cambria Math" panose="02040503050406030204" pitchFamily="18" charset="0"/>
                      </a:rPr>
                      <m:t> </m:t>
                    </m:r>
                    <m:r>
                      <a:rPr lang="en-IN" b="0" i="1" smtClean="0">
                        <a:latin typeface="Cambria Math" panose="02040503050406030204" pitchFamily="18" charset="0"/>
                      </a:rPr>
                      <m:t>𝑐h𝑎𝑛𝑛𝑒𝑙</m:t>
                    </m:r>
                  </m:oMath>
                </a14:m>
                <a:r>
                  <a:rPr lang="en-IN" b="0" dirty="0"/>
                  <a:t> </a:t>
                </a:r>
              </a:p>
              <a:p>
                <a:pPr lvl="1"/>
                <a:r>
                  <a:rPr lang="en-IN" dirty="0"/>
                  <a:t>There are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=0,1,2,…</m:t>
                    </m:r>
                    <m:d>
                      <m:dPr>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𝑓𝑙𝑎𝑡</m:t>
                    </m:r>
                    <m:r>
                      <a:rPr lang="en-IN" b="0" i="1" smtClean="0">
                        <a:latin typeface="Cambria Math" panose="02040503050406030204" pitchFamily="18" charset="0"/>
                      </a:rPr>
                      <m:t> </m:t>
                    </m:r>
                    <m:r>
                      <a:rPr lang="en-IN" b="0" i="1" smtClean="0">
                        <a:latin typeface="Cambria Math" panose="02040503050406030204" pitchFamily="18" charset="0"/>
                      </a:rPr>
                      <m:t>𝑝𝑎𝑟𝑎𝑙𝑙𝑒𝑙</m:t>
                    </m:r>
                    <m:r>
                      <a:rPr lang="en-IN" b="0" i="1" smtClean="0">
                        <a:latin typeface="Cambria Math" panose="02040503050406030204" pitchFamily="18" charset="0"/>
                      </a:rPr>
                      <m:t> </m:t>
                    </m:r>
                    <m:r>
                      <a:rPr lang="en-IN" b="0" i="1" smtClean="0">
                        <a:latin typeface="Cambria Math" panose="02040503050406030204" pitchFamily="18" charset="0"/>
                      </a:rPr>
                      <m:t>𝑀𝐼𝑀𝑂</m:t>
                    </m:r>
                    <m:r>
                      <a:rPr lang="en-IN" b="0" i="1" smtClean="0">
                        <a:latin typeface="Cambria Math" panose="02040503050406030204" pitchFamily="18" charset="0"/>
                      </a:rPr>
                      <m:t> </m:t>
                    </m:r>
                    <m:r>
                      <a:rPr lang="en-IN" b="0" i="1" smtClean="0">
                        <a:latin typeface="Cambria Math" panose="02040503050406030204" pitchFamily="18" charset="0"/>
                      </a:rPr>
                      <m:t>𝑐h𝑎𝑛𝑛𝑒𝑙𝑠</m:t>
                    </m:r>
                  </m:oMath>
                </a14:m>
                <a:endParaRPr lang="en-IN" b="0" dirty="0"/>
              </a:p>
              <a:p>
                <a:r>
                  <a:rPr lang="en-IN" b="0" dirty="0"/>
                  <a:t>Converted a frequency selective MIMO channel to a flat fading MIMO channel using OFDM</a:t>
                </a:r>
              </a:p>
              <a:p>
                <a:pPr marL="457200" lvl="1" indent="0">
                  <a:buNone/>
                </a:pPr>
                <a:endParaRPr lang="en-IN" b="0" dirty="0"/>
              </a:p>
              <a:p>
                <a:pPr lvl="1"/>
                <a:endParaRPr lang="en-IN" b="0" dirty="0"/>
              </a:p>
              <a:p>
                <a:pPr lvl="1"/>
                <a:endParaRPr lang="en-IN" b="0" dirty="0"/>
              </a:p>
              <a:p>
                <a:endParaRPr lang="en-IN" b="0" dirty="0"/>
              </a:p>
              <a:p>
                <a:endParaRPr lang="en-IN" b="0" dirty="0"/>
              </a:p>
              <a:p>
                <a:endParaRPr lang="en-IN" dirty="0"/>
              </a:p>
            </p:txBody>
          </p:sp>
        </mc:Choice>
        <mc:Fallback>
          <p:sp>
            <p:nvSpPr>
              <p:cNvPr id="3" name="Content Placeholder 2">
                <a:extLst>
                  <a:ext uri="{FF2B5EF4-FFF2-40B4-BE49-F238E27FC236}">
                    <a16:creationId xmlns:a16="http://schemas.microsoft.com/office/drawing/2014/main" id="{F6F06648-4CB0-059A-FAE0-EA27DE017473}"/>
                  </a:ext>
                </a:extLst>
              </p:cNvPr>
              <p:cNvSpPr>
                <a:spLocks noGrp="1" noRot="1" noChangeAspect="1" noMove="1" noResize="1" noEditPoints="1" noAdjustHandles="1" noChangeArrowheads="1" noChangeShapeType="1" noTextEdit="1"/>
              </p:cNvSpPr>
              <p:nvPr>
                <p:ph sz="quarter" idx="10"/>
              </p:nvPr>
            </p:nvSpPr>
            <p:spPr>
              <a:xfrm>
                <a:off x="213644" y="550863"/>
                <a:ext cx="11978356" cy="5952594"/>
              </a:xfrm>
              <a:blipFill>
                <a:blip r:embed="rId2"/>
                <a:stretch>
                  <a:fillRect t="-819" r="-662"/>
                </a:stretch>
              </a:blipFill>
            </p:spPr>
            <p:txBody>
              <a:bodyPr/>
              <a:lstStyle/>
              <a:p>
                <a:r>
                  <a:rPr lang="en-IN">
                    <a:noFill/>
                  </a:rPr>
                  <a:t> </a:t>
                </a:r>
              </a:p>
            </p:txBody>
          </p:sp>
        </mc:Fallback>
      </mc:AlternateContent>
    </p:spTree>
    <p:extLst>
      <p:ext uri="{BB962C8B-B14F-4D97-AF65-F5344CB8AC3E}">
        <p14:creationId xmlns:p14="http://schemas.microsoft.com/office/powerpoint/2010/main" val="170698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C9B3-EA77-1294-6252-105AEDFACBBB}"/>
              </a:ext>
            </a:extLst>
          </p:cNvPr>
          <p:cNvSpPr>
            <a:spLocks noGrp="1"/>
          </p:cNvSpPr>
          <p:nvPr>
            <p:ph type="title"/>
          </p:nvPr>
        </p:nvSpPr>
        <p:spPr/>
        <p:txBody>
          <a:bodyPr/>
          <a:lstStyle/>
          <a:p>
            <a:r>
              <a:rPr lang="en-IN" dirty="0"/>
              <a:t>MIMO-OFDM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EC36F6-2713-9372-ABFC-411E9C1D988F}"/>
                  </a:ext>
                </a:extLst>
              </p:cNvPr>
              <p:cNvSpPr>
                <a:spLocks noGrp="1"/>
              </p:cNvSpPr>
              <p:nvPr>
                <p:ph sz="quarter" idx="10"/>
              </p:nvPr>
            </p:nvSpPr>
            <p:spPr/>
            <p:txBody>
              <a:bodyPr>
                <a:normAutofit fontScale="92500" lnSpcReduction="10000"/>
              </a:bodyPr>
              <a:lstStyle/>
              <a:p>
                <a:r>
                  <a:rPr lang="en-IN" dirty="0"/>
                  <a:t>MIMO-OFDM model for sub-carrier </a:t>
                </a:r>
                <a14:m>
                  <m:oMath xmlns:m="http://schemas.openxmlformats.org/officeDocument/2006/math">
                    <m:r>
                      <a:rPr lang="en-IN" i="1">
                        <a:latin typeface="Cambria Math" panose="02040503050406030204" pitchFamily="18" charset="0"/>
                      </a:rPr>
                      <m:t>𝑘</m:t>
                    </m:r>
                  </m:oMath>
                </a14:m>
                <a:r>
                  <a:rPr lang="en-IN" dirty="0"/>
                  <a:t> is </a:t>
                </a:r>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 −</m:t>
                    </m:r>
                    <m:r>
                      <a:rPr lang="en-IN" i="1">
                        <a:latin typeface="Cambria Math" panose="02040503050406030204" pitchFamily="18" charset="0"/>
                      </a:rPr>
                      <m:t>𝐹𝑟𝑒𝑞𝑢𝑒𝑛𝑐𝑦</m:t>
                    </m:r>
                    <m:r>
                      <a:rPr lang="en-IN" i="1">
                        <a:latin typeface="Cambria Math" panose="02040503050406030204" pitchFamily="18" charset="0"/>
                      </a:rPr>
                      <m:t> </m:t>
                    </m:r>
                    <m:r>
                      <a:rPr lang="en-IN" i="1">
                        <a:latin typeface="Cambria Math" panose="02040503050406030204" pitchFamily="18" charset="0"/>
                      </a:rPr>
                      <m:t>𝑑𝑜𝑚𝑎𝑖𝑛</m:t>
                    </m:r>
                    <m:r>
                      <a:rPr lang="en-IN" i="1">
                        <a:latin typeface="Cambria Math" panose="02040503050406030204" pitchFamily="18" charset="0"/>
                      </a:rPr>
                      <m:t> </m:t>
                    </m:r>
                    <m:r>
                      <a:rPr lang="en-IN" i="1">
                        <a:latin typeface="Cambria Math" panose="02040503050406030204" pitchFamily="18" charset="0"/>
                      </a:rPr>
                      <m:t>𝑚𝑜𝑑𝑒𝑙</m:t>
                    </m:r>
                  </m:oMath>
                </a14:m>
                <a:endParaRPr lang="en-IN" i="1" dirty="0">
                  <a:latin typeface="Cambria Math" panose="02040503050406030204" pitchFamily="18" charset="0"/>
                </a:endParaRPr>
              </a:p>
              <a:p>
                <a:r>
                  <a:rPr lang="en-IN" dirty="0"/>
                  <a:t>How many such parallel MIMO systems  are there?</a:t>
                </a:r>
              </a:p>
              <a:p>
                <a:pPr lvl="1"/>
                <a:r>
                  <a:rPr lang="en-IN" dirty="0"/>
                  <a:t>One for each sub-carrier </a:t>
                </a:r>
                <a:r>
                  <a:rPr lang="en-IN" dirty="0">
                    <a:sym typeface="Wingdings" panose="05000000000000000000" pitchFamily="2" charset="2"/>
                  </a:rPr>
                  <a:t> N parallel MIMO channels</a:t>
                </a:r>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0</m:t>
                        </m:r>
                      </m:e>
                    </m:d>
                  </m:oMath>
                </a14:m>
                <a:endParaRPr lang="en-IN" dirty="0"/>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1</m:t>
                        </m:r>
                      </m:e>
                    </m:d>
                  </m:oMath>
                </a14:m>
                <a:endParaRPr lang="en-IN" dirty="0"/>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2</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2</m:t>
                        </m:r>
                      </m:e>
                    </m:d>
                  </m:oMath>
                </a14:m>
                <a:endParaRPr lang="en-IN" dirty="0"/>
              </a:p>
              <a:p>
                <a:pPr lvl="1"/>
                <a:r>
                  <a:rPr lang="en-IN" dirty="0"/>
                  <a:t>….</a:t>
                </a:r>
              </a:p>
              <a:p>
                <a:pPr lvl="1"/>
                <a14:m>
                  <m:oMath xmlns:m="http://schemas.openxmlformats.org/officeDocument/2006/math">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r>
                      <a:rPr lang="en-IN" i="1">
                        <a:latin typeface="Cambria Math" panose="02040503050406030204" pitchFamily="18" charset="0"/>
                      </a:rPr>
                      <m:t>+</m:t>
                    </m:r>
                    <m:r>
                      <a:rPr lang="en-IN" i="1">
                        <a:latin typeface="Cambria Math" panose="02040503050406030204" pitchFamily="18" charset="0"/>
                      </a:rPr>
                      <m:t>𝑊</m:t>
                    </m:r>
                    <m:d>
                      <m:dPr>
                        <m:ctrlPr>
                          <a:rPr lang="en-IN" i="1">
                            <a:latin typeface="Cambria Math" panose="02040503050406030204" pitchFamily="18" charset="0"/>
                          </a:rPr>
                        </m:ctrlPr>
                      </m:dPr>
                      <m:e>
                        <m:r>
                          <a:rPr lang="en-IN" i="1">
                            <a:latin typeface="Cambria Math" panose="02040503050406030204" pitchFamily="18" charset="0"/>
                          </a:rPr>
                          <m:t>𝑁</m:t>
                        </m:r>
                        <m:r>
                          <a:rPr lang="en-IN" i="1">
                            <a:latin typeface="Cambria Math" panose="02040503050406030204" pitchFamily="18" charset="0"/>
                          </a:rPr>
                          <m:t>−1</m:t>
                        </m:r>
                      </m:e>
                    </m:d>
                  </m:oMath>
                </a14:m>
                <a:endParaRPr lang="en-IN" dirty="0">
                  <a:sym typeface="Wingdings" panose="05000000000000000000" pitchFamily="2" charset="2"/>
                </a:endParaRPr>
              </a:p>
              <a:p>
                <a:r>
                  <a:rPr lang="en-IN" dirty="0"/>
                  <a:t>How to recover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oMath>
                </a14:m>
                <a:endParaRPr lang="en-IN" b="0" dirty="0"/>
              </a:p>
              <a:p>
                <a:pPr lvl="1"/>
                <a:r>
                  <a:rPr lang="en-IN" b="0" dirty="0"/>
                  <a:t>Any MIMO receiver – ZF or LMMSE receiver</a:t>
                </a:r>
              </a:p>
              <a:p>
                <a:r>
                  <a:rPr lang="en-IN" dirty="0"/>
                  <a:t>ZF receiver</a:t>
                </a:r>
              </a:p>
              <a:p>
                <a:pPr lvl="1"/>
                <a:r>
                  <a:rPr lang="en-IN" dirty="0"/>
                  <a:t>ZF receiver :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𝑋</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limLow>
                      <m:limLowPr>
                        <m:ctrlPr>
                          <a:rPr lang="en-IN" b="0" i="1" smtClean="0">
                            <a:latin typeface="Cambria Math" panose="02040503050406030204" pitchFamily="18" charset="0"/>
                          </a:rPr>
                        </m:ctrlPr>
                      </m:limLowPr>
                      <m:e>
                        <m:groupChr>
                          <m:groupChrPr>
                            <m:chr m:val="⏟"/>
                            <m:ctrlPr>
                              <a:rPr lang="en-IN" b="0" i="1" smtClean="0">
                                <a:latin typeface="Cambria Math" panose="02040503050406030204" pitchFamily="18" charset="0"/>
                              </a:rPr>
                            </m:ctrlPr>
                          </m:groupChrPr>
                          <m:e>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𝐻</m:t>
                                        </m:r>
                                      </m:e>
                                      <m:sup>
                                        <m:r>
                                          <a:rPr lang="en-IN" i="1">
                                            <a:latin typeface="Cambria Math" panose="02040503050406030204" pitchFamily="18" charset="0"/>
                                          </a:rPr>
                                          <m:t>𝐻</m:t>
                                        </m:r>
                                      </m:sup>
                                    </m:sSup>
                                    <m:d>
                                      <m:dPr>
                                        <m:ctrlPr>
                                          <a:rPr lang="en-IN" i="1">
                                            <a:latin typeface="Cambria Math" panose="02040503050406030204" pitchFamily="18" charset="0"/>
                                          </a:rPr>
                                        </m:ctrlPr>
                                      </m:dPr>
                                      <m:e>
                                        <m:r>
                                          <a:rPr lang="en-IN" i="1">
                                            <a:latin typeface="Cambria Math" panose="02040503050406030204" pitchFamily="18" charset="0"/>
                                          </a:rPr>
                                          <m:t>𝑘</m:t>
                                        </m:r>
                                      </m:e>
                                    </m:d>
                                    <m:r>
                                      <a:rPr lang="en-IN" i="1">
                                        <a:latin typeface="Cambria Math" panose="02040503050406030204" pitchFamily="18" charset="0"/>
                                      </a:rPr>
                                      <m:t>𝐻</m:t>
                                    </m:r>
                                    <m:d>
                                      <m:dPr>
                                        <m:ctrlPr>
                                          <a:rPr lang="en-IN" i="1">
                                            <a:latin typeface="Cambria Math" panose="02040503050406030204" pitchFamily="18" charset="0"/>
                                          </a:rPr>
                                        </m:ctrlPr>
                                      </m:dPr>
                                      <m:e>
                                        <m:r>
                                          <a:rPr lang="en-IN" i="1">
                                            <a:latin typeface="Cambria Math" panose="02040503050406030204" pitchFamily="18" charset="0"/>
                                          </a:rPr>
                                          <m:t>𝑘</m:t>
                                        </m:r>
                                      </m:e>
                                    </m:d>
                                  </m:e>
                                </m:d>
                              </m:e>
                              <m:sup>
                                <m:r>
                                  <a:rPr lang="en-IN" i="1">
                                    <a:latin typeface="Cambria Math" panose="02040503050406030204" pitchFamily="18" charset="0"/>
                                  </a:rPr>
                                  <m:t>−1</m:t>
                                </m:r>
                              </m:sup>
                            </m:sSup>
                          </m:e>
                        </m:groupChr>
                      </m:e>
                      <m:lim>
                        <m:r>
                          <a:rPr lang="en-IN" b="0" i="1" smtClean="0">
                            <a:latin typeface="Cambria Math" panose="02040503050406030204" pitchFamily="18" charset="0"/>
                          </a:rPr>
                          <m:t>𝑃𝑠𝑒𝑢𝑑𝑜</m:t>
                        </m:r>
                        <m:r>
                          <a:rPr lang="en-IN" b="0" i="1" smtClean="0">
                            <a:latin typeface="Cambria Math" panose="02040503050406030204" pitchFamily="18" charset="0"/>
                          </a:rPr>
                          <m:t> </m:t>
                        </m:r>
                        <m:r>
                          <a:rPr lang="en-IN" b="0" i="1" smtClean="0">
                            <a:latin typeface="Cambria Math" panose="02040503050406030204" pitchFamily="18" charset="0"/>
                          </a:rPr>
                          <m:t>𝐼𝑛𝑣𝑒𝑟𝑠𝑒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𝐻</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lim>
                    </m:limLow>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a:p>
                <a:r>
                  <a:rPr lang="en-IN" dirty="0"/>
                  <a:t>LMMSE receiver</a:t>
                </a:r>
              </a:p>
              <a:p>
                <a:pPr lvl="1"/>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𝑋</m:t>
                        </m:r>
                      </m:e>
                    </m:acc>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𝑆𝑁𝑅</m:t>
                                </m:r>
                              </m:den>
                            </m:f>
                            <m:r>
                              <a:rPr lang="en-IN" b="0" i="1" smtClean="0">
                                <a:latin typeface="Cambria Math" panose="02040503050406030204" pitchFamily="18" charset="0"/>
                              </a:rPr>
                              <m:t>𝐼</m:t>
                            </m:r>
                          </m:e>
                        </m:d>
                      </m:e>
                      <m:sup>
                        <m:r>
                          <a:rPr lang="en-IN" b="0" i="1" smtClean="0">
                            <a:latin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𝐻</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dirty="0"/>
              </a:p>
            </p:txBody>
          </p:sp>
        </mc:Choice>
        <mc:Fallback>
          <p:sp>
            <p:nvSpPr>
              <p:cNvPr id="3" name="Content Placeholder 2">
                <a:extLst>
                  <a:ext uri="{FF2B5EF4-FFF2-40B4-BE49-F238E27FC236}">
                    <a16:creationId xmlns:a16="http://schemas.microsoft.com/office/drawing/2014/main" id="{ABEC36F6-2713-9372-ABFC-411E9C1D988F}"/>
                  </a:ext>
                </a:extLst>
              </p:cNvPr>
              <p:cNvSpPr>
                <a:spLocks noGrp="1" noRot="1" noChangeAspect="1" noMove="1" noResize="1" noEditPoints="1" noAdjustHandles="1" noChangeArrowheads="1" noChangeShapeType="1" noTextEdit="1"/>
              </p:cNvSpPr>
              <p:nvPr>
                <p:ph sz="quarter" idx="10"/>
              </p:nvPr>
            </p:nvSpPr>
            <p:spPr>
              <a:blipFill>
                <a:blip r:embed="rId2"/>
                <a:stretch>
                  <a:fillRect t="-1126"/>
                </a:stretch>
              </a:blipFill>
            </p:spPr>
            <p:txBody>
              <a:bodyPr/>
              <a:lstStyle/>
              <a:p>
                <a:r>
                  <a:rPr lang="en-IN">
                    <a:noFill/>
                  </a:rPr>
                  <a:t> </a:t>
                </a:r>
              </a:p>
            </p:txBody>
          </p:sp>
        </mc:Fallback>
      </mc:AlternateContent>
    </p:spTree>
    <p:extLst>
      <p:ext uri="{BB962C8B-B14F-4D97-AF65-F5344CB8AC3E}">
        <p14:creationId xmlns:p14="http://schemas.microsoft.com/office/powerpoint/2010/main" val="44386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0D78-4E74-34EF-975F-5074C5ED1C3C}"/>
              </a:ext>
            </a:extLst>
          </p:cNvPr>
          <p:cNvSpPr>
            <a:spLocks noGrp="1"/>
          </p:cNvSpPr>
          <p:nvPr>
            <p:ph type="title"/>
          </p:nvPr>
        </p:nvSpPr>
        <p:spPr/>
        <p:txBody>
          <a:bodyPr/>
          <a:lstStyle/>
          <a:p>
            <a:r>
              <a:rPr lang="en-IN" dirty="0"/>
              <a:t>Characterization of Wireless Channel</a:t>
            </a:r>
          </a:p>
        </p:txBody>
      </p:sp>
    </p:spTree>
    <p:extLst>
      <p:ext uri="{BB962C8B-B14F-4D97-AF65-F5344CB8AC3E}">
        <p14:creationId xmlns:p14="http://schemas.microsoft.com/office/powerpoint/2010/main" val="17059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49608-3F14-75AE-9B1E-2B22D5950C01}"/>
              </a:ext>
            </a:extLst>
          </p:cNvPr>
          <p:cNvSpPr>
            <a:spLocks noGrp="1"/>
          </p:cNvSpPr>
          <p:nvPr>
            <p:ph type="title"/>
          </p:nvPr>
        </p:nvSpPr>
        <p:spPr/>
        <p:txBody>
          <a:bodyPr/>
          <a:lstStyle/>
          <a:p>
            <a:r>
              <a:rPr lang="en-IN" dirty="0"/>
              <a:t>Modern Communication Technologies and Systems</a:t>
            </a:r>
          </a:p>
        </p:txBody>
      </p:sp>
      <p:sp>
        <p:nvSpPr>
          <p:cNvPr id="5" name="Content Placeholder 4">
            <a:extLst>
              <a:ext uri="{FF2B5EF4-FFF2-40B4-BE49-F238E27FC236}">
                <a16:creationId xmlns:a16="http://schemas.microsoft.com/office/drawing/2014/main" id="{12BCE1AC-E302-A7DB-6C9B-C96AA5B9AE23}"/>
              </a:ext>
            </a:extLst>
          </p:cNvPr>
          <p:cNvSpPr>
            <a:spLocks noGrp="1"/>
          </p:cNvSpPr>
          <p:nvPr>
            <p:ph sz="quarter" idx="10"/>
          </p:nvPr>
        </p:nvSpPr>
        <p:spPr/>
        <p:txBody>
          <a:bodyPr/>
          <a:lstStyle/>
          <a:p>
            <a:r>
              <a:rPr lang="en-IN" dirty="0"/>
              <a:t>Cutting edge wireless technologies</a:t>
            </a:r>
          </a:p>
          <a:p>
            <a:pPr lvl="1"/>
            <a:r>
              <a:rPr lang="en-IN" dirty="0"/>
              <a:t>Multiple Antennae Systems</a:t>
            </a:r>
          </a:p>
          <a:p>
            <a:pPr lvl="2"/>
            <a:r>
              <a:rPr lang="en-IN" dirty="0"/>
              <a:t>Multiple Input and Multiple Output - MIMO Technology</a:t>
            </a:r>
          </a:p>
          <a:p>
            <a:pPr lvl="1"/>
            <a:r>
              <a:rPr lang="en-IN" dirty="0"/>
              <a:t>OFDM – Orthogonal Frequency Division Multiplexing</a:t>
            </a:r>
          </a:p>
          <a:p>
            <a:pPr lvl="2"/>
            <a:r>
              <a:rPr lang="en-IN" dirty="0"/>
              <a:t>Large bandwidth divided into several sub-bands and multiple uses sub-carriers</a:t>
            </a:r>
          </a:p>
          <a:p>
            <a:pPr lvl="1"/>
            <a:r>
              <a:rPr lang="en-IN" dirty="0"/>
              <a:t>CDMA</a:t>
            </a:r>
          </a:p>
          <a:p>
            <a:pPr lvl="2"/>
            <a:r>
              <a:rPr lang="en-IN" dirty="0"/>
              <a:t>Spreading code</a:t>
            </a:r>
          </a:p>
          <a:p>
            <a:r>
              <a:rPr lang="en-IN" dirty="0"/>
              <a:t>Modern cellular and </a:t>
            </a:r>
            <a:r>
              <a:rPr lang="en-IN" dirty="0" err="1"/>
              <a:t>wifi</a:t>
            </a:r>
            <a:r>
              <a:rPr lang="en-IN" dirty="0"/>
              <a:t> systems built on cutting edge wireless technologies</a:t>
            </a:r>
          </a:p>
          <a:p>
            <a:pPr lvl="1"/>
            <a:r>
              <a:rPr lang="en-IN" dirty="0"/>
              <a:t>LTE</a:t>
            </a:r>
          </a:p>
          <a:p>
            <a:pPr lvl="1"/>
            <a:r>
              <a:rPr lang="en-IN" dirty="0"/>
              <a:t>5G – NR</a:t>
            </a:r>
          </a:p>
          <a:p>
            <a:pPr lvl="1"/>
            <a:r>
              <a:rPr lang="en-IN" dirty="0"/>
              <a:t>802.11 AC, 802.11 AX</a:t>
            </a:r>
          </a:p>
          <a:p>
            <a:endParaRPr lang="en-IN" dirty="0"/>
          </a:p>
        </p:txBody>
      </p:sp>
    </p:spTree>
    <p:extLst>
      <p:ext uri="{BB962C8B-B14F-4D97-AF65-F5344CB8AC3E}">
        <p14:creationId xmlns:p14="http://schemas.microsoft.com/office/powerpoint/2010/main" val="18721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A2ABC-C4DB-EFD9-8E6B-54D8F09080B2}"/>
              </a:ext>
            </a:extLst>
          </p:cNvPr>
          <p:cNvSpPr>
            <a:spLocks noGrp="1"/>
          </p:cNvSpPr>
          <p:nvPr>
            <p:ph type="title"/>
          </p:nvPr>
        </p:nvSpPr>
        <p:spPr/>
        <p:txBody>
          <a:bodyPr/>
          <a:lstStyle/>
          <a:p>
            <a:r>
              <a:rPr lang="en-IN" dirty="0"/>
              <a:t>Wireless Channel Model</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2951B06-F121-BEC0-2A21-EB4E138B1E2F}"/>
                  </a:ext>
                </a:extLst>
              </p:cNvPr>
              <p:cNvSpPr>
                <a:spLocks noGrp="1"/>
              </p:cNvSpPr>
              <p:nvPr>
                <p:ph sz="quarter" idx="10"/>
              </p:nvPr>
            </p:nvSpPr>
            <p:spPr>
              <a:xfrm>
                <a:off x="213644" y="550863"/>
                <a:ext cx="11368755" cy="5952594"/>
              </a:xfrm>
            </p:spPr>
            <p:txBody>
              <a:bodyPr>
                <a:normAutofit fontScale="92500" lnSpcReduction="20000"/>
              </a:bodyPr>
              <a:lstStyle/>
              <a:p>
                <a:r>
                  <a:rPr lang="en-IN" dirty="0"/>
                  <a:t>Wireless channel model</a:t>
                </a:r>
              </a:p>
              <a:p>
                <a:pPr lvl="1"/>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𝛿</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𝜏</m:t>
                        </m:r>
                        <m:r>
                          <a:rPr lang="en-IN" b="0" i="1" smtClean="0">
                            <a:latin typeface="Cambria Math" panose="02040503050406030204" pitchFamily="18" charset="0"/>
                          </a:rPr>
                          <m:t>)</m:t>
                        </m:r>
                      </m:e>
                    </m:nary>
                  </m:oMath>
                </a14:m>
                <a:endParaRPr lang="en-IN" b="0" dirty="0"/>
              </a:p>
              <a:p>
                <a:pPr lvl="2"/>
                <a14:m>
                  <m:oMath xmlns:m="http://schemas.openxmlformats.org/officeDocument/2006/math">
                    <m:r>
                      <a:rPr lang="en-IN" b="0" i="1" smtClean="0">
                        <a:latin typeface="Cambria Math" panose="02040503050406030204" pitchFamily="18" charset="0"/>
                      </a:rPr>
                      <m:t>𝐿</m:t>
                    </m:r>
                  </m:oMath>
                </a14:m>
                <a:r>
                  <a:rPr lang="en-IN" dirty="0"/>
                  <a:t> – number of multi-path components/channels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oMath>
                </a14:m>
                <a:r>
                  <a:rPr lang="en-IN" dirty="0"/>
                  <a:t> - Channel attenuation</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𝑖</m:t>
                        </m:r>
                      </m:sub>
                    </m:sSub>
                  </m:oMath>
                </a14:m>
                <a:r>
                  <a:rPr lang="en-IN" dirty="0"/>
                  <a:t> - delay</a:t>
                </a:r>
              </a:p>
              <a:p>
                <a:r>
                  <a:rPr lang="en-IN" dirty="0"/>
                  <a:t>An important characteristic of a multi-path channel is the time delay spread it causes to the received signal</a:t>
                </a:r>
              </a:p>
              <a:p>
                <a:r>
                  <a:rPr lang="en-IN" dirty="0"/>
                  <a:t>This delay spread equals the time delay between</a:t>
                </a:r>
              </a:p>
              <a:p>
                <a:pPr lvl="1"/>
                <a:r>
                  <a:rPr lang="en-IN" dirty="0"/>
                  <a:t>The arrival of the first received signal component (LOS or multi-path)</a:t>
                </a:r>
              </a:p>
              <a:p>
                <a:pPr lvl="1"/>
                <a:r>
                  <a:rPr lang="en-IN" dirty="0"/>
                  <a:t>Last received signal component associated with a single transmitted pulse</a:t>
                </a:r>
              </a:p>
              <a:p>
                <a:r>
                  <a:rPr lang="en-IN" dirty="0"/>
                  <a:t>If the delay spread is </a:t>
                </a:r>
              </a:p>
              <a:p>
                <a:pPr lvl="1"/>
                <a:r>
                  <a:rPr lang="en-IN" dirty="0"/>
                  <a:t>Small compared to the inverse of the signal bandwidth, then there is little time spreading in the received signal</a:t>
                </a:r>
              </a:p>
              <a:p>
                <a:pPr lvl="1"/>
                <a:r>
                  <a:rPr lang="en-IN" dirty="0"/>
                  <a:t>Relatively large compared to the inverse of the signal bandwidth, then there is significant time spreading of the received signal which leads to substantial signal distortion</a:t>
                </a:r>
              </a:p>
              <a:p>
                <a:r>
                  <a:rPr lang="en-IN" dirty="0"/>
                  <a:t>Maximum delay spread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𝐿</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0</m:t>
                        </m:r>
                      </m:sub>
                    </m:sSub>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𝐿</m:t>
                        </m:r>
                        <m:r>
                          <a:rPr lang="en-IN" b="0" i="1" smtClean="0">
                            <a:latin typeface="Cambria Math" panose="02040503050406030204" pitchFamily="18" charset="0"/>
                          </a:rPr>
                          <m:t>−1</m:t>
                        </m:r>
                      </m:sub>
                    </m:sSub>
                  </m:oMath>
                </a14:m>
                <a:r>
                  <a:rPr lang="en-IN" dirty="0"/>
                  <a:t> - Last multi-path component received</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0</m:t>
                        </m:r>
                      </m:sub>
                    </m:sSub>
                  </m:oMath>
                </a14:m>
                <a:r>
                  <a:rPr lang="en-IN" dirty="0"/>
                  <a:t> - First multi-path component received</a:t>
                </a:r>
              </a:p>
            </p:txBody>
          </p:sp>
        </mc:Choice>
        <mc:Fallback>
          <p:sp>
            <p:nvSpPr>
              <p:cNvPr id="4" name="Content Placeholder 3">
                <a:extLst>
                  <a:ext uri="{FF2B5EF4-FFF2-40B4-BE49-F238E27FC236}">
                    <a16:creationId xmlns:a16="http://schemas.microsoft.com/office/drawing/2014/main" id="{62951B06-F121-BEC0-2A21-EB4E138B1E2F}"/>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2047"/>
                </a:stretch>
              </a:blipFill>
            </p:spPr>
            <p:txBody>
              <a:bodyPr/>
              <a:lstStyle/>
              <a:p>
                <a:r>
                  <a:rPr lang="en-IN">
                    <a:noFill/>
                  </a:rPr>
                  <a:t> </a:t>
                </a:r>
              </a:p>
            </p:txBody>
          </p:sp>
        </mc:Fallback>
      </mc:AlternateContent>
    </p:spTree>
    <p:extLst>
      <p:ext uri="{BB962C8B-B14F-4D97-AF65-F5344CB8AC3E}">
        <p14:creationId xmlns:p14="http://schemas.microsoft.com/office/powerpoint/2010/main" val="134343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A2ABC-C4DB-EFD9-8E6B-54D8F09080B2}"/>
              </a:ext>
            </a:extLst>
          </p:cNvPr>
          <p:cNvSpPr>
            <a:spLocks noGrp="1"/>
          </p:cNvSpPr>
          <p:nvPr>
            <p:ph type="title"/>
          </p:nvPr>
        </p:nvSpPr>
        <p:spPr/>
        <p:txBody>
          <a:bodyPr/>
          <a:lstStyle/>
          <a:p>
            <a:r>
              <a:rPr lang="en-IN" dirty="0"/>
              <a:t>Wireless Channel Model – Delay Spread</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2951B06-F121-BEC0-2A21-EB4E138B1E2F}"/>
                  </a:ext>
                </a:extLst>
              </p:cNvPr>
              <p:cNvSpPr>
                <a:spLocks noGrp="1"/>
              </p:cNvSpPr>
              <p:nvPr>
                <p:ph sz="quarter" idx="10"/>
              </p:nvPr>
            </p:nvSpPr>
            <p:spPr>
              <a:xfrm>
                <a:off x="213644" y="550863"/>
                <a:ext cx="11368755" cy="5952594"/>
              </a:xfrm>
            </p:spPr>
            <p:txBody>
              <a:bodyPr>
                <a:normAutofit/>
              </a:bodyPr>
              <a:lstStyle/>
              <a:p>
                <a:r>
                  <a:rPr lang="en-IN" dirty="0"/>
                  <a:t>Another metric for the delay spread is RMS  delay spread</a:t>
                </a:r>
              </a:p>
              <a:p>
                <a:r>
                  <a:rPr lang="en-IN"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oMath>
                </a14:m>
                <a:endParaRPr lang="en-IN" dirty="0"/>
              </a:p>
              <a:p>
                <a:r>
                  <a:rPr lang="en-IN" b="0" dirty="0"/>
                  <a:t>Mean delay (Weighted average of delays)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𝜏</m:t>
                        </m:r>
                      </m:e>
                    </m:acc>
                    <m:r>
                      <a:rPr lang="en-IN" b="0" i="1" dirty="0" smtClean="0">
                        <a:latin typeface="Cambria Math" panose="02040503050406030204" pitchFamily="18" charset="0"/>
                      </a:rPr>
                      <m:t>=</m:t>
                    </m:r>
                  </m:oMath>
                </a14:m>
                <a:r>
                  <a:rPr lang="en-IN" dirty="0"/>
                  <a:t> </a:t>
                </a:r>
                <a14:m>
                  <m:oMath xmlns:m="http://schemas.openxmlformats.org/officeDocument/2006/math">
                    <m:f>
                      <m:fPr>
                        <m:ctrlPr>
                          <a:rPr lang="en-IN" i="1" dirty="0">
                            <a:latin typeface="Cambria Math" panose="02040503050406030204" pitchFamily="18" charset="0"/>
                          </a:rPr>
                        </m:ctrlPr>
                      </m:fPr>
                      <m:num>
                        <m:nary>
                          <m:naryPr>
                            <m:chr m:val="∑"/>
                            <m:supHide m:val="on"/>
                            <m:ctrlPr>
                              <a:rPr lang="en-IN" i="1" dirty="0">
                                <a:latin typeface="Cambria Math" panose="02040503050406030204" pitchFamily="18" charset="0"/>
                              </a:rPr>
                            </m:ctrlPr>
                          </m:naryPr>
                          <m:sub>
                            <m:r>
                              <m:rPr>
                                <m:brk m:alnAt="7"/>
                              </m:rPr>
                              <a:rPr lang="en-IN" i="1" dirty="0">
                                <a:latin typeface="Cambria Math" panose="02040503050406030204" pitchFamily="18" charset="0"/>
                              </a:rPr>
                              <m:t>𝑖</m:t>
                            </m:r>
                          </m:sub>
                          <m:sup/>
                          <m:e>
                            <m:sSub>
                              <m:sSubPr>
                                <m:ctrlPr>
                                  <a:rPr lang="en-IN" i="1" dirty="0">
                                    <a:latin typeface="Cambria Math" panose="02040503050406030204" pitchFamily="18" charset="0"/>
                                  </a:rPr>
                                </m:ctrlPr>
                              </m:sSubPr>
                              <m:e>
                                <m:r>
                                  <a:rPr lang="en-IN" i="1" dirty="0">
                                    <a:latin typeface="Cambria Math" panose="02040503050406030204" pitchFamily="18" charset="0"/>
                                  </a:rPr>
                                  <m:t>𝑔</m:t>
                                </m:r>
                              </m:e>
                              <m:sub>
                                <m:r>
                                  <a:rPr lang="en-IN" i="1" dirty="0">
                                    <a:latin typeface="Cambria Math" panose="02040503050406030204" pitchFamily="18" charset="0"/>
                                  </a:rPr>
                                  <m:t>𝑖</m:t>
                                </m:r>
                              </m:sub>
                            </m:sSub>
                            <m:sSub>
                              <m:sSubPr>
                                <m:ctrlPr>
                                  <a:rPr lang="en-IN" i="1" dirty="0">
                                    <a:latin typeface="Cambria Math" panose="02040503050406030204" pitchFamily="18" charset="0"/>
                                  </a:rPr>
                                </m:ctrlPr>
                              </m:sSubPr>
                              <m:e>
                                <m:r>
                                  <a:rPr lang="en-IN" i="1" dirty="0">
                                    <a:latin typeface="Cambria Math" panose="02040503050406030204" pitchFamily="18" charset="0"/>
                                  </a:rPr>
                                  <m:t>𝜏</m:t>
                                </m:r>
                              </m:e>
                              <m:sub>
                                <m:r>
                                  <a:rPr lang="en-IN" i="1" dirty="0">
                                    <a:latin typeface="Cambria Math" panose="02040503050406030204" pitchFamily="18" charset="0"/>
                                  </a:rPr>
                                  <m:t>𝑖</m:t>
                                </m:r>
                              </m:sub>
                            </m:sSub>
                          </m:e>
                        </m:nary>
                      </m:num>
                      <m:den>
                        <m:nary>
                          <m:naryPr>
                            <m:chr m:val="∑"/>
                            <m:limLoc m:val="subSup"/>
                            <m:supHide m:val="on"/>
                            <m:ctrlPr>
                              <a:rPr lang="en-IN" i="1" dirty="0">
                                <a:latin typeface="Cambria Math" panose="02040503050406030204" pitchFamily="18" charset="0"/>
                              </a:rPr>
                            </m:ctrlPr>
                          </m:naryPr>
                          <m:sub>
                            <m:r>
                              <m:rPr>
                                <m:brk m:alnAt="9"/>
                              </m:rPr>
                              <a:rPr lang="en-IN" b="0" i="1" dirty="0" smtClean="0">
                                <a:latin typeface="Cambria Math" panose="02040503050406030204" pitchFamily="18" charset="0"/>
                              </a:rPr>
                              <m:t>𝑖</m:t>
                            </m:r>
                          </m:sub>
                          <m:sup/>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𝑔</m:t>
                                </m:r>
                              </m:e>
                              <m:sub>
                                <m:r>
                                  <a:rPr lang="en-IN" b="0" i="1" dirty="0" smtClean="0">
                                    <a:latin typeface="Cambria Math" panose="02040503050406030204" pitchFamily="18" charset="0"/>
                                  </a:rPr>
                                  <m:t>𝑖</m:t>
                                </m:r>
                              </m:sub>
                            </m:sSub>
                          </m:e>
                        </m:nary>
                      </m:den>
                    </m:f>
                  </m:oMath>
                </a14:m>
                <a:endParaRPr lang="en-IN" dirty="0"/>
              </a:p>
              <a:p>
                <a:r>
                  <a:rPr lang="en-IN" b="0" dirty="0"/>
                  <a:t>RMS Delay Spread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r>
                          <a:rPr lang="en-IN" b="0" i="1" smtClean="0">
                            <a:latin typeface="Cambria Math" panose="02040503050406030204" pitchFamily="18" charset="0"/>
                          </a:rPr>
                          <m:t>,</m:t>
                        </m:r>
                        <m:r>
                          <a:rPr lang="en-IN" b="0" i="1" smtClean="0">
                            <a:latin typeface="Cambria Math" panose="02040503050406030204" pitchFamily="18" charset="0"/>
                          </a:rPr>
                          <m:t>𝑟𝑚𝑠</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𝑖</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𝜏</m:t>
                                            </m:r>
                                          </m:e>
                                          <m:sub>
                                            <m:r>
                                              <a:rPr lang="en-IN" b="0" i="1" smtClean="0">
                                                <a:latin typeface="Cambria Math" panose="02040503050406030204" pitchFamily="18" charset="0"/>
                                              </a:rPr>
                                              <m:t>𝑖</m:t>
                                            </m:r>
                                          </m:sub>
                                        </m:sSub>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𝜏</m:t>
                                            </m:r>
                                          </m:e>
                                        </m:acc>
                                      </m:e>
                                    </m:d>
                                  </m:e>
                                  <m:sup>
                                    <m:r>
                                      <a:rPr lang="en-IN" b="0" i="1" smtClean="0">
                                        <a:latin typeface="Cambria Math" panose="02040503050406030204" pitchFamily="18" charset="0"/>
                                      </a:rPr>
                                      <m:t>2</m:t>
                                    </m:r>
                                  </m:sup>
                                </m:sSup>
                              </m:e>
                            </m:nary>
                          </m:num>
                          <m:den>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𝑖</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𝑖</m:t>
                                    </m:r>
                                  </m:sub>
                                </m:sSub>
                              </m:e>
                            </m:nary>
                          </m:den>
                        </m:f>
                      </m:e>
                    </m:rad>
                  </m:oMath>
                </a14:m>
                <a:endParaRPr lang="en-IN" b="0" dirty="0"/>
              </a:p>
              <a:p>
                <a:r>
                  <a:rPr lang="en-IN" dirty="0"/>
                  <a:t>Typical delay spread in outdoor distances – 2-3</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𝜇</m:t>
                    </m:r>
                  </m:oMath>
                </a14:m>
                <a:r>
                  <a:rPr lang="en-IN" b="0" dirty="0"/>
                  <a:t>s</a:t>
                </a:r>
              </a:p>
              <a:p>
                <a:r>
                  <a:rPr lang="en-IN" dirty="0"/>
                  <a:t>When does ISI occur?</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𝐷𝑒𝑙𝑎𝑦</m:t>
                        </m:r>
                        <m:r>
                          <a:rPr lang="en-IN" b="0" i="1" smtClean="0">
                            <a:latin typeface="Cambria Math" panose="02040503050406030204" pitchFamily="18" charset="0"/>
                          </a:rPr>
                          <m:t> </m:t>
                        </m:r>
                        <m:r>
                          <a:rPr lang="en-IN" b="0" i="1" smtClean="0">
                            <a:latin typeface="Cambria Math" panose="02040503050406030204" pitchFamily="18" charset="0"/>
                          </a:rPr>
                          <m:t>𝑆𝑝𝑟𝑒𝑎𝑑</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r>
                      <a:rPr lang="en-IN" b="0" i="1" smtClean="0">
                        <a:latin typeface="Cambria Math" panose="02040503050406030204" pitchFamily="18" charset="0"/>
                      </a:rPr>
                      <m:t> (</m:t>
                    </m:r>
                    <m:r>
                      <a:rPr lang="en-IN" b="0" i="1" smtClean="0">
                        <a:latin typeface="Cambria Math" panose="02040503050406030204" pitchFamily="18" charset="0"/>
                      </a:rPr>
                      <m:t>𝑆𝑦𝑚𝑏𝑜𝑙</m:t>
                    </m:r>
                    <m:r>
                      <a:rPr lang="en-IN" b="0" i="1" smtClean="0">
                        <a:latin typeface="Cambria Math" panose="02040503050406030204" pitchFamily="18" charset="0"/>
                      </a:rPr>
                      <m:t> </m:t>
                    </m:r>
                    <m:r>
                      <a:rPr lang="en-IN" b="0" i="1" smtClean="0">
                        <a:latin typeface="Cambria Math" panose="02040503050406030204" pitchFamily="18" charset="0"/>
                      </a:rPr>
                      <m:t>𝑇𝑖𝑚𝑒</m:t>
                    </m:r>
                    <m:r>
                      <a:rPr lang="en-IN" b="0" i="1" smtClean="0">
                        <a:latin typeface="Cambria Math" panose="02040503050406030204" pitchFamily="18" charset="0"/>
                      </a:rPr>
                      <m:t>)</m:t>
                    </m:r>
                  </m:oMath>
                </a14:m>
                <a:r>
                  <a:rPr lang="en-IN" b="0" dirty="0"/>
                  <a:t> - ISI</a:t>
                </a:r>
              </a:p>
              <a:p>
                <a:r>
                  <a:rPr lang="en-IN" dirty="0"/>
                  <a:t>On the other hand</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𝐷𝑒𝑙𝑎𝑦</m:t>
                        </m:r>
                        <m:r>
                          <a:rPr lang="en-IN" b="0" i="1" smtClean="0">
                            <a:latin typeface="Cambria Math" panose="02040503050406030204" pitchFamily="18" charset="0"/>
                          </a:rPr>
                          <m:t> </m:t>
                        </m:r>
                        <m:r>
                          <a:rPr lang="en-IN" b="0" i="1" smtClean="0">
                            <a:latin typeface="Cambria Math" panose="02040503050406030204" pitchFamily="18" charset="0"/>
                          </a:rPr>
                          <m:t>𝑆𝑝𝑟𝑒𝑎𝑑</m:t>
                        </m:r>
                      </m:e>
                    </m:d>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r>
                      <a:rPr lang="en-IN" b="0" i="1" smtClean="0">
                        <a:latin typeface="Cambria Math" panose="02040503050406030204" pitchFamily="18" charset="0"/>
                      </a:rPr>
                      <m:t> (</m:t>
                    </m:r>
                    <m:r>
                      <a:rPr lang="en-IN" b="0" i="1" smtClean="0">
                        <a:latin typeface="Cambria Math" panose="02040503050406030204" pitchFamily="18" charset="0"/>
                      </a:rPr>
                      <m:t>𝑆𝑦𝑚𝑏𝑜𝑙</m:t>
                    </m:r>
                    <m:r>
                      <a:rPr lang="en-IN" b="0" i="1" smtClean="0">
                        <a:latin typeface="Cambria Math" panose="02040503050406030204" pitchFamily="18" charset="0"/>
                      </a:rPr>
                      <m:t> </m:t>
                    </m:r>
                    <m:r>
                      <a:rPr lang="en-IN" b="0" i="1" smtClean="0">
                        <a:latin typeface="Cambria Math" panose="02040503050406030204" pitchFamily="18" charset="0"/>
                      </a:rPr>
                      <m:t>𝑇𝑖𝑚𝑒</m:t>
                    </m:r>
                    <m:r>
                      <a:rPr lang="en-IN" b="0" i="1" smtClean="0">
                        <a:latin typeface="Cambria Math" panose="02040503050406030204" pitchFamily="18" charset="0"/>
                      </a:rPr>
                      <m:t>)</m:t>
                    </m:r>
                  </m:oMath>
                </a14:m>
                <a:r>
                  <a:rPr lang="en-IN" b="0" dirty="0"/>
                  <a:t> – No ISI</a:t>
                </a:r>
              </a:p>
              <a:p>
                <a:pPr lvl="1"/>
                <a:endParaRPr lang="en-IN" b="0" dirty="0"/>
              </a:p>
              <a:p>
                <a:pPr lvl="1"/>
                <a:endParaRPr lang="en-IN" b="0" dirty="0"/>
              </a:p>
              <a:p>
                <a:endParaRPr lang="en-IN" dirty="0"/>
              </a:p>
              <a:p>
                <a:endParaRPr lang="en-IN" dirty="0"/>
              </a:p>
              <a:p>
                <a:pPr lvl="2"/>
                <a:endParaRPr lang="en-IN" dirty="0"/>
              </a:p>
              <a:p>
                <a:pPr lvl="1"/>
                <a:endParaRPr lang="en-IN" dirty="0"/>
              </a:p>
            </p:txBody>
          </p:sp>
        </mc:Choice>
        <mc:Fallback>
          <p:sp>
            <p:nvSpPr>
              <p:cNvPr id="4" name="Content Placeholder 3">
                <a:extLst>
                  <a:ext uri="{FF2B5EF4-FFF2-40B4-BE49-F238E27FC236}">
                    <a16:creationId xmlns:a16="http://schemas.microsoft.com/office/drawing/2014/main" id="{62951B06-F121-BEC0-2A21-EB4E138B1E2F}"/>
                  </a:ext>
                </a:extLst>
              </p:cNvPr>
              <p:cNvSpPr>
                <a:spLocks noGrp="1" noRot="1" noChangeAspect="1" noMove="1" noResize="1" noEditPoints="1" noAdjustHandles="1" noChangeArrowheads="1" noChangeShapeType="1" noTextEdit="1"/>
              </p:cNvSpPr>
              <p:nvPr>
                <p:ph sz="quarter" idx="10"/>
              </p:nvPr>
            </p:nvSpPr>
            <p:spPr>
              <a:xfrm>
                <a:off x="213644" y="550863"/>
                <a:ext cx="11368755" cy="5952594"/>
              </a:xfrm>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70610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ISI Channel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70000" lnSpcReduction="20000"/>
              </a:bodyPr>
              <a:lstStyle/>
              <a:p>
                <a:r>
                  <a:rPr lang="en-IN" dirty="0"/>
                  <a:t>No ISI channel model</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r>
                  <a:rPr lang="en-IN" b="0" dirty="0"/>
                  <a:t> depends only on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IN" b="0" dirty="0"/>
              </a:p>
              <a:p>
                <a:r>
                  <a:rPr lang="en-IN" dirty="0"/>
                  <a:t>ISI channel model</a:t>
                </a:r>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2</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oMath>
                </a14:m>
                <a:endParaRPr lang="en-IN" b="0" dirty="0"/>
              </a:p>
              <a:p>
                <a:pPr lvl="1"/>
                <a14:m>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oMath>
                </a14:m>
                <a:r>
                  <a:rPr lang="en-IN" dirty="0"/>
                  <a:t> – </a:t>
                </a:r>
              </a:p>
              <a:p>
                <a:pPr lvl="2"/>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a:t> - linear convolution</a:t>
                </a:r>
              </a:p>
              <a:p>
                <a:pPr lvl="2"/>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𝐿</m:t>
                    </m:r>
                    <m:r>
                      <a:rPr lang="en-IN" b="0" i="1" smtClean="0">
                        <a:latin typeface="Cambria Math" panose="02040503050406030204" pitchFamily="18" charset="0"/>
                      </a:rPr>
                      <m:t>−1)</m:t>
                    </m:r>
                  </m:oMath>
                </a14:m>
                <a:r>
                  <a:rPr lang="en-IN" dirty="0"/>
                  <a:t> – channel taps or taps of the channel filter or coefficients of channel filter – FIR – Finite Impulse Response</a:t>
                </a:r>
              </a:p>
              <a:p>
                <a:pPr lvl="1"/>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oMath>
                </a14:m>
                <a:r>
                  <a:rPr lang="en-IN" dirty="0"/>
                  <a:t> depends on </a:t>
                </a:r>
                <a14:m>
                  <m:oMath xmlns:m="http://schemas.openxmlformats.org/officeDocument/2006/math">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e>
                    </m:d>
                    <m:r>
                      <a:rPr lang="en-IN" b="0" i="1" smtClean="0">
                        <a:latin typeface="Cambria Math" panose="02040503050406030204" pitchFamily="18" charset="0"/>
                      </a:rPr>
                      <m:t>,</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𝑘</m:t>
                        </m:r>
                        <m:r>
                          <a:rPr lang="en-IN" b="0" i="1" smtClean="0">
                            <a:latin typeface="Cambria Math" panose="02040503050406030204" pitchFamily="18" charset="0"/>
                          </a:rPr>
                          <m:t>−1</m:t>
                        </m:r>
                      </m:e>
                    </m:d>
                    <m:r>
                      <a:rPr lang="en-IN" b="0" i="1" smtClean="0">
                        <a:latin typeface="Cambria Math" panose="02040503050406030204" pitchFamily="18" charset="0"/>
                      </a:rPr>
                      <m:t>,….</m:t>
                    </m:r>
                  </m:oMath>
                </a14:m>
                <a:endParaRPr lang="en-IN" dirty="0"/>
              </a:p>
              <a:p>
                <a:r>
                  <a:rPr lang="en-IN" b="0" dirty="0"/>
                  <a:t>Delay spread </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=2</m:t>
                    </m:r>
                    <m:r>
                      <a:rPr lang="en-IN" b="0" i="1" smtClean="0">
                        <a:latin typeface="Cambria Math" panose="02040503050406030204" pitchFamily="18" charset="0"/>
                      </a:rPr>
                      <m:t>𝜇</m:t>
                    </m:r>
                    <m:r>
                      <a:rPr lang="en-IN" b="0" i="1" smtClean="0">
                        <a:latin typeface="Cambria Math" panose="02040503050406030204" pitchFamily="18" charset="0"/>
                      </a:rPr>
                      <m:t>𝑠</m:t>
                    </m:r>
                  </m:oMath>
                </a14:m>
                <a:endParaRPr lang="en-IN" b="0"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r>
                      <a:rPr lang="en-IN" b="0" i="1" smtClean="0">
                        <a:latin typeface="Cambria Math" panose="02040503050406030204" pitchFamily="18" charset="0"/>
                      </a:rPr>
                      <m:t>≤4</m:t>
                    </m:r>
                    <m:r>
                      <a:rPr lang="en-IN" b="0" i="1" smtClean="0">
                        <a:latin typeface="Cambria Math" panose="02040503050406030204" pitchFamily="18" charset="0"/>
                      </a:rPr>
                      <m:t>𝜇</m:t>
                    </m:r>
                    <m:r>
                      <a:rPr lang="en-IN" b="0" i="1" smtClean="0">
                        <a:latin typeface="Cambria Math" panose="02040503050406030204" pitchFamily="18" charset="0"/>
                      </a:rPr>
                      <m:t>𝑠</m:t>
                    </m:r>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𝐵</m:t>
                        </m:r>
                      </m:den>
                    </m:f>
                    <m:r>
                      <a:rPr lang="en-IN" b="0" i="1" smtClean="0">
                        <a:latin typeface="Cambria Math" panose="02040503050406030204" pitchFamily="18" charset="0"/>
                      </a:rPr>
                      <m:t>=4</m:t>
                    </m:r>
                    <m:r>
                      <a:rPr lang="en-IN" b="0" i="1" smtClean="0">
                        <a:latin typeface="Cambria Math" panose="02040503050406030204" pitchFamily="18" charset="0"/>
                      </a:rPr>
                      <m:t>𝜇</m:t>
                    </m:r>
                    <m:r>
                      <a:rPr lang="en-IN" b="0" i="1" smtClean="0">
                        <a:latin typeface="Cambria Math" panose="02040503050406030204" pitchFamily="18" charset="0"/>
                      </a:rPr>
                      <m:t>𝑠</m:t>
                    </m:r>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en>
                    </m:f>
                    <m:r>
                      <a:rPr lang="en-IN" b="0" i="0" smtClean="0">
                        <a:latin typeface="Cambria Math" panose="02040503050406030204" pitchFamily="18" charset="0"/>
                      </a:rPr>
                      <m:t>=</m:t>
                    </m:r>
                    <m:f>
                      <m:fPr>
                        <m:ctrlPr>
                          <a:rPr lang="en-IN" b="0" i="0" smtClean="0">
                            <a:latin typeface="Cambria Math" panose="02040503050406030204" pitchFamily="18" charset="0"/>
                          </a:rPr>
                        </m:ctrlPr>
                      </m:fPr>
                      <m:num>
                        <m:r>
                          <a:rPr lang="en-IN" b="0" i="0" smtClean="0">
                            <a:latin typeface="Cambria Math" panose="02040503050406030204" pitchFamily="18" charset="0"/>
                          </a:rPr>
                          <m:t>1</m:t>
                        </m:r>
                      </m:num>
                      <m:den>
                        <m:r>
                          <a:rPr lang="en-IN" b="0" i="0" smtClean="0">
                            <a:latin typeface="Cambria Math" panose="02040503050406030204" pitchFamily="18" charset="0"/>
                          </a:rPr>
                          <m:t>4</m:t>
                        </m:r>
                        <m:r>
                          <a:rPr lang="en-IN" b="0" i="1" smtClean="0">
                            <a:latin typeface="Cambria Math" panose="02040503050406030204" pitchFamily="18" charset="0"/>
                          </a:rPr>
                          <m:t>𝜇</m:t>
                        </m:r>
                        <m:r>
                          <a:rPr lang="en-IN" b="0" i="1" smtClean="0">
                            <a:latin typeface="Cambria Math" panose="02040503050406030204" pitchFamily="18" charset="0"/>
                          </a:rPr>
                          <m:t>𝑠</m:t>
                        </m:r>
                      </m:den>
                    </m:f>
                    <m:r>
                      <a:rPr lang="en-IN" b="0" i="0" smtClean="0">
                        <a:latin typeface="Cambria Math" panose="02040503050406030204" pitchFamily="18" charset="0"/>
                      </a:rPr>
                      <m:t>=250 </m:t>
                    </m:r>
                    <m:r>
                      <a:rPr lang="en-IN" b="0" i="1" smtClean="0">
                        <a:latin typeface="Cambria Math" panose="02040503050406030204" pitchFamily="18" charset="0"/>
                      </a:rPr>
                      <m:t>𝑘𝐻𝑧</m:t>
                    </m:r>
                    <m:r>
                      <a:rPr lang="en-IN" b="0" i="0" smtClean="0">
                        <a:latin typeface="Cambria Math" panose="02040503050406030204" pitchFamily="18" charset="0"/>
                      </a:rPr>
                      <m:t> </m:t>
                    </m:r>
                  </m:oMath>
                </a14:m>
                <a:endParaRPr lang="en-IN" b="0" dirty="0"/>
              </a:p>
              <a:p>
                <a:pPr lvl="1"/>
                <a:r>
                  <a:rPr lang="en-IN" dirty="0"/>
                  <a:t>So, ISI occurs when the bandwidth is greater than 250 kHz – this bandwidth is known as Coherence bandwidth and is represented by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r>
                  <a:rPr lang="en-IN" b="0" dirty="0"/>
                  <a:t> of the channel</a:t>
                </a:r>
              </a:p>
              <a:p>
                <a:r>
                  <a:rPr lang="en-IN" dirty="0"/>
                  <a:t>The relationship between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oMath>
                </a14:m>
                <a:r>
                  <a:rPr lang="en-IN" b="0" dirty="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r>
                  <a:rPr lang="en-IN" b="0" dirty="0"/>
                  <a:t> is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𝑩</m:t>
                        </m:r>
                      </m:e>
                      <m:sub>
                        <m:r>
                          <a:rPr lang="en-IN" b="1" i="1" smtClean="0">
                            <a:latin typeface="Cambria Math" panose="02040503050406030204" pitchFamily="18" charset="0"/>
                          </a:rPr>
                          <m:t>𝒄</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rPr>
                          <m:t>𝟏</m:t>
                        </m:r>
                      </m:num>
                      <m:den>
                        <m:r>
                          <a:rPr lang="en-IN" b="1" i="1" smtClean="0">
                            <a:latin typeface="Cambria Math" panose="02040503050406030204" pitchFamily="18" charset="0"/>
                          </a:rPr>
                          <m:t>𝟐</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𝑻</m:t>
                            </m:r>
                          </m:e>
                          <m:sub>
                            <m:r>
                              <a:rPr lang="en-IN" b="1" i="1" smtClean="0">
                                <a:latin typeface="Cambria Math" panose="02040503050406030204" pitchFamily="18" charset="0"/>
                              </a:rPr>
                              <m:t>𝒅</m:t>
                            </m:r>
                          </m:sub>
                        </m:sSub>
                      </m:den>
                    </m:f>
                  </m:oMath>
                </a14:m>
                <a:r>
                  <a:rPr lang="en-IN" b="1" dirty="0"/>
                  <a:t> -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oMath>
                </a14:m>
                <a:r>
                  <a:rPr lang="en-IN" dirty="0"/>
                  <a:t> - channel delay spread</a:t>
                </a:r>
              </a:p>
              <a:p>
                <a:r>
                  <a:rPr lang="en-IN" dirty="0"/>
                  <a:t>Hence ISI occurs if:</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𝑠</m:t>
                        </m:r>
                      </m:sub>
                    </m:sSub>
                  </m:oMath>
                </a14:m>
                <a:endParaRPr lang="en-IN" b="0" dirty="0"/>
              </a:p>
              <a:p>
                <a:pPr lvl="1"/>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en>
                    </m:f>
                  </m:oMath>
                </a14:m>
                <a:endParaRPr lang="en-IN" b="0" dirty="0"/>
              </a:p>
              <a:p>
                <a:r>
                  <a:rPr lang="en-IN" dirty="0"/>
                  <a:t>So,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den>
                    </m:f>
                  </m:oMath>
                </a14:m>
                <a:r>
                  <a:rPr lang="en-IN" dirty="0"/>
                  <a:t> - coherence bandwidth is inversely proportional to delay spread</a:t>
                </a:r>
              </a:p>
              <a:p>
                <a:pPr lvl="1"/>
                <a:endParaRPr lang="en-IN" b="0" dirty="0"/>
              </a:p>
              <a:p>
                <a:pPr lvl="1"/>
                <a:endParaRPr lang="en-IN" dirty="0"/>
              </a:p>
              <a:p>
                <a:pPr lvl="1"/>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024"/>
                </a:stretch>
              </a:blipFill>
            </p:spPr>
            <p:txBody>
              <a:bodyPr/>
              <a:lstStyle/>
              <a:p>
                <a:r>
                  <a:rPr lang="en-IN">
                    <a:noFill/>
                  </a:rPr>
                  <a:t> </a:t>
                </a:r>
              </a:p>
            </p:txBody>
          </p:sp>
        </mc:Fallback>
      </mc:AlternateContent>
    </p:spTree>
    <p:extLst>
      <p:ext uri="{BB962C8B-B14F-4D97-AF65-F5344CB8AC3E}">
        <p14:creationId xmlns:p14="http://schemas.microsoft.com/office/powerpoint/2010/main" val="225325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191D-DEBE-209E-BD58-69281E5547A9}"/>
              </a:ext>
            </a:extLst>
          </p:cNvPr>
          <p:cNvSpPr>
            <a:spLocks noGrp="1"/>
          </p:cNvSpPr>
          <p:nvPr>
            <p:ph type="title"/>
          </p:nvPr>
        </p:nvSpPr>
        <p:spPr/>
        <p:txBody>
          <a:bodyPr/>
          <a:lstStyle/>
          <a:p>
            <a:r>
              <a:rPr lang="en-IN" dirty="0"/>
              <a:t>Delay Spread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1EB50C-46E4-0773-459F-0C1F7E0844DF}"/>
                  </a:ext>
                </a:extLst>
              </p:cNvPr>
              <p:cNvSpPr>
                <a:spLocks noGrp="1"/>
              </p:cNvSpPr>
              <p:nvPr>
                <p:ph sz="quarter" idx="10"/>
              </p:nvPr>
            </p:nvSpPr>
            <p:spPr/>
            <p:txBody>
              <a:bodyPr/>
              <a:lstStyle/>
              <a:p>
                <a:r>
                  <a:rPr lang="en-IN" dirty="0"/>
                  <a:t>Say delay spread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𝑑</m:t>
                        </m:r>
                      </m:sub>
                    </m:sSub>
                    <m:r>
                      <a:rPr lang="en-IN" b="0" i="1" smtClean="0">
                        <a:latin typeface="Cambria Math" panose="02040503050406030204" pitchFamily="18" charset="0"/>
                      </a:rPr>
                      <m:t>=0</m:t>
                    </m:r>
                  </m:oMath>
                </a14:m>
                <a:endParaRPr lang="en-IN" dirty="0"/>
              </a:p>
              <a:p>
                <a:pPr lvl="1"/>
                <a:r>
                  <a:rPr lang="en-IN" dirty="0"/>
                  <a:t>Channel model </a:t>
                </a:r>
                <a14:m>
                  <m:oMath xmlns:m="http://schemas.openxmlformats.org/officeDocument/2006/math">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𝛿</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endParaRPr lang="en-IN" b="0" dirty="0"/>
              </a:p>
              <a:p>
                <a:pPr lvl="1"/>
                <a:r>
                  <a:rPr lang="en-IN" dirty="0"/>
                  <a:t>Fourier transform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𝑓</m:t>
                            </m:r>
                          </m:e>
                        </m:d>
                      </m:e>
                    </m:d>
                    <m:r>
                      <a:rPr lang="en-IN" b="0" i="1" smtClean="0">
                        <a:latin typeface="Cambria Math" panose="02040503050406030204" pitchFamily="18" charset="0"/>
                      </a:rPr>
                      <m:t>=1</m:t>
                    </m:r>
                  </m:oMath>
                </a14:m>
                <a:endParaRPr lang="en-IN" b="0" dirty="0"/>
              </a:p>
              <a:p>
                <a:pPr lvl="1"/>
                <a:r>
                  <a:rPr lang="en-IN" dirty="0"/>
                  <a:t>BW=</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𝐶</m:t>
                        </m:r>
                      </m:sub>
                    </m:sSub>
                    <m:r>
                      <a:rPr lang="en-IN" b="0" i="1" smtClean="0">
                        <a:latin typeface="Cambria Math" panose="02040503050406030204" pitchFamily="18" charset="0"/>
                      </a:rPr>
                      <m:t>=∞</m:t>
                    </m:r>
                  </m:oMath>
                </a14:m>
                <a:endParaRPr lang="en-IN" dirty="0"/>
              </a:p>
              <a:p>
                <a:r>
                  <a:rPr lang="en-IN" dirty="0"/>
                  <a:t>Frequency domain interpretation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endParaRPr lang="en-IN" b="0" dirty="0"/>
              </a:p>
              <a:p>
                <a:pPr lvl="1"/>
                <a:r>
                  <a:rPr lang="en-IN" dirty="0"/>
                  <a:t>When signal bandwidth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𝑠</m:t>
                        </m:r>
                      </m:sub>
                    </m:sSub>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r>
                  <a:rPr lang="en-IN" dirty="0"/>
                  <a:t>, the output spectrum is undistorted</a:t>
                </a:r>
              </a:p>
              <a:p>
                <a:pPr lvl="2"/>
                <a:r>
                  <a:rPr lang="en-IN" dirty="0"/>
                  <a:t>Channel response is flat over signal bandwidth</a:t>
                </a:r>
              </a:p>
              <a:p>
                <a:pPr lvl="2"/>
                <a:r>
                  <a:rPr lang="en-IN" dirty="0"/>
                  <a:t>Such a channel is termed as </a:t>
                </a:r>
                <a:r>
                  <a:rPr lang="en-IN" b="1" dirty="0"/>
                  <a:t>flat fading channel</a:t>
                </a:r>
              </a:p>
              <a:p>
                <a:pPr lvl="2"/>
                <a:r>
                  <a:rPr lang="en-IN" dirty="0"/>
                  <a:t>No ISI and no distortion</a:t>
                </a:r>
              </a:p>
              <a:p>
                <a:pPr lvl="1"/>
                <a:r>
                  <a:rPr lang="en-IN" dirty="0"/>
                  <a:t>When signal bandwidth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𝑠</m:t>
                        </m:r>
                      </m:sub>
                    </m:sSub>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𝑐</m:t>
                        </m:r>
                      </m:sub>
                    </m:sSub>
                  </m:oMath>
                </a14:m>
                <a:endParaRPr lang="en-IN" b="0" dirty="0"/>
              </a:p>
              <a:p>
                <a:pPr lvl="2"/>
                <a:r>
                  <a:rPr lang="en-IN" dirty="0"/>
                  <a:t>Fading is frequency selective</a:t>
                </a:r>
              </a:p>
              <a:p>
                <a:pPr lvl="2"/>
                <a:r>
                  <a:rPr lang="en-IN" dirty="0"/>
                  <a:t>Channel response is NOT flat and varies over signal bandwidth</a:t>
                </a:r>
              </a:p>
              <a:p>
                <a:pPr lvl="2"/>
                <a:r>
                  <a:rPr lang="en-IN" dirty="0"/>
                  <a:t>Signal spectrum is distorted frequency domain and is ISI in time domain</a:t>
                </a:r>
              </a:p>
              <a:p>
                <a:pPr lvl="2"/>
                <a:endParaRPr lang="en-IN" dirty="0"/>
              </a:p>
              <a:p>
                <a:pPr lvl="2"/>
                <a:endParaRPr lang="en-IN" dirty="0"/>
              </a:p>
              <a:p>
                <a:pPr lvl="1"/>
                <a:endParaRPr lang="en-IN" dirty="0"/>
              </a:p>
              <a:p>
                <a:pPr lvl="2"/>
                <a:endParaRPr lang="en-IN" dirty="0"/>
              </a:p>
            </p:txBody>
          </p:sp>
        </mc:Choice>
        <mc:Fallback>
          <p:sp>
            <p:nvSpPr>
              <p:cNvPr id="3" name="Content Placeholder 2">
                <a:extLst>
                  <a:ext uri="{FF2B5EF4-FFF2-40B4-BE49-F238E27FC236}">
                    <a16:creationId xmlns:a16="http://schemas.microsoft.com/office/drawing/2014/main" id="{521EB50C-46E4-0773-459F-0C1F7E0844DF}"/>
                  </a:ext>
                </a:extLst>
              </p:cNvPr>
              <p:cNvSpPr>
                <a:spLocks noGrp="1" noRot="1" noChangeAspect="1" noMove="1" noResize="1" noEditPoints="1" noAdjustHandles="1" noChangeArrowheads="1" noChangeShapeType="1" noTextEdit="1"/>
              </p:cNvSpPr>
              <p:nvPr>
                <p:ph sz="quarter" idx="10"/>
              </p:nvPr>
            </p:nvSpPr>
            <p:spPr>
              <a:blipFill>
                <a:blip r:embed="rId2"/>
                <a:stretch>
                  <a:fillRect t="-819"/>
                </a:stretch>
              </a:blipFill>
            </p:spPr>
            <p:txBody>
              <a:bodyPr/>
              <a:lstStyle/>
              <a:p>
                <a:r>
                  <a:rPr lang="en-IN">
                    <a:noFill/>
                  </a:rPr>
                  <a:t> </a:t>
                </a:r>
              </a:p>
            </p:txBody>
          </p:sp>
        </mc:Fallback>
      </mc:AlternateContent>
    </p:spTree>
    <p:extLst>
      <p:ext uri="{BB962C8B-B14F-4D97-AF65-F5344CB8AC3E}">
        <p14:creationId xmlns:p14="http://schemas.microsoft.com/office/powerpoint/2010/main" val="352268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C4D-F44A-4836-CC91-3B36EC741716}"/>
              </a:ext>
            </a:extLst>
          </p:cNvPr>
          <p:cNvSpPr>
            <a:spLocks noGrp="1"/>
          </p:cNvSpPr>
          <p:nvPr>
            <p:ph type="title"/>
          </p:nvPr>
        </p:nvSpPr>
        <p:spPr/>
        <p:txBody>
          <a:bodyPr/>
          <a:lstStyle/>
          <a:p>
            <a:r>
              <a:rPr lang="en-IN" dirty="0"/>
              <a:t>Doppler Shift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8ED85-5B94-7BEC-4DBE-23152D4D6887}"/>
                  </a:ext>
                </a:extLst>
              </p:cNvPr>
              <p:cNvSpPr>
                <a:spLocks noGrp="1"/>
              </p:cNvSpPr>
              <p:nvPr>
                <p:ph sz="quarter" idx="10"/>
              </p:nvPr>
            </p:nvSpPr>
            <p:spPr/>
            <p:txBody>
              <a:bodyPr>
                <a:normAutofit fontScale="92500" lnSpcReduction="20000"/>
              </a:bodyPr>
              <a:lstStyle/>
              <a:p>
                <a:r>
                  <a:rPr lang="en-IN" dirty="0"/>
                  <a:t>What happens when a mobile moves away or towards base station/transmitter</a:t>
                </a:r>
              </a:p>
              <a:p>
                <a:pPr lvl="1"/>
                <a:r>
                  <a:rPr lang="en-IN" dirty="0"/>
                  <a:t>Angle </a:t>
                </a:r>
                <a14:m>
                  <m:oMath xmlns:m="http://schemas.openxmlformats.org/officeDocument/2006/math">
                    <m:r>
                      <a:rPr lang="en-IN" b="0" i="1" smtClean="0">
                        <a:latin typeface="Cambria Math" panose="02040503050406030204" pitchFamily="18" charset="0"/>
                      </a:rPr>
                      <m:t>𝜃</m:t>
                    </m:r>
                  </m:oMath>
                </a14:m>
                <a:r>
                  <a:rPr lang="en-IN" dirty="0"/>
                  <a:t> and velocity </a:t>
                </a:r>
                <a14:m>
                  <m:oMath xmlns:m="http://schemas.openxmlformats.org/officeDocument/2006/math">
                    <m:r>
                      <a:rPr lang="en-IN" b="0" i="1" smtClean="0">
                        <a:latin typeface="Cambria Math" panose="02040503050406030204" pitchFamily="18" charset="0"/>
                      </a:rPr>
                      <m:t>𝑣</m:t>
                    </m:r>
                  </m:oMath>
                </a14:m>
                <a:endParaRPr lang="en-IN" dirty="0"/>
              </a:p>
              <a:p>
                <a:pPr lvl="1"/>
                <a:r>
                  <a:rPr lang="en-IN" dirty="0"/>
                  <a:t>Change in the observed/received frequency by the receiver</a:t>
                </a:r>
              </a:p>
              <a:p>
                <a:pPr lvl="1"/>
                <a:r>
                  <a:rPr lang="en-IN" dirty="0"/>
                  <a:t>This is termed as doppler shift</a:t>
                </a:r>
              </a:p>
              <a:p>
                <a:r>
                  <a:rPr lang="en-IN" dirty="0"/>
                  <a:t>Doppler shift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𝑐𝑜𝑠</m:t>
                        </m:r>
                        <m:r>
                          <a:rPr lang="en-IN" b="0" i="1" smtClean="0">
                            <a:latin typeface="Cambria Math" panose="02040503050406030204" pitchFamily="18" charset="0"/>
                          </a:rPr>
                          <m:t>𝜃</m:t>
                        </m:r>
                      </m:num>
                      <m:den>
                        <m:r>
                          <a:rPr lang="en-IN" b="0" i="1" smtClean="0">
                            <a:latin typeface="Cambria Math" panose="02040503050406030204" pitchFamily="18" charset="0"/>
                          </a:rPr>
                          <m:t>𝑐</m:t>
                        </m:r>
                      </m:den>
                    </m:f>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endParaRPr lang="en-IN" b="0" dirty="0"/>
              </a:p>
              <a:p>
                <a:pPr lvl="1"/>
                <a14:m>
                  <m:oMath xmlns:m="http://schemas.openxmlformats.org/officeDocument/2006/math">
                    <m:r>
                      <a:rPr lang="en-IN" b="0" i="1" smtClean="0">
                        <a:latin typeface="Cambria Math" panose="02040503050406030204" pitchFamily="18" charset="0"/>
                      </a:rPr>
                      <m:t>𝑣</m:t>
                    </m:r>
                  </m:oMath>
                </a14:m>
                <a:r>
                  <a:rPr lang="en-IN" dirty="0"/>
                  <a:t> – velocity of the mobile</a:t>
                </a:r>
              </a:p>
              <a:p>
                <a:pPr lvl="1"/>
                <a14:m>
                  <m:oMath xmlns:m="http://schemas.openxmlformats.org/officeDocument/2006/math">
                    <m:r>
                      <a:rPr lang="en-IN" b="0" i="1" smtClean="0">
                        <a:latin typeface="Cambria Math" panose="02040503050406030204" pitchFamily="18" charset="0"/>
                      </a:rPr>
                      <m:t>𝑐</m:t>
                    </m:r>
                  </m:oMath>
                </a14:m>
                <a:r>
                  <a:rPr lang="en-IN" dirty="0"/>
                  <a:t> – speed of light</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𝑐</m:t>
                        </m:r>
                      </m:sub>
                    </m:sSub>
                  </m:oMath>
                </a14:m>
                <a:r>
                  <a:rPr lang="en-IN" dirty="0"/>
                  <a:t> - carrier frequency</a:t>
                </a:r>
              </a:p>
              <a:p>
                <a:pPr lvl="1"/>
                <a14:m>
                  <m:oMath xmlns:m="http://schemas.openxmlformats.org/officeDocument/2006/math">
                    <m:r>
                      <a:rPr lang="en-IN" b="0" i="1" smtClean="0">
                        <a:latin typeface="Cambria Math" panose="02040503050406030204" pitchFamily="18" charset="0"/>
                      </a:rPr>
                      <m:t>𝜃</m:t>
                    </m:r>
                  </m:oMath>
                </a14:m>
                <a:r>
                  <a:rPr lang="en-IN" dirty="0"/>
                  <a:t> – angle between velocity vector and line joining mobile to base station</a:t>
                </a:r>
              </a:p>
              <a:p>
                <a:r>
                  <a:rPr lang="en-IN" dirty="0"/>
                  <a:t>Impact of doppler shift on the channel</a:t>
                </a:r>
              </a:p>
              <a:p>
                <a:pPr lvl="1"/>
                <a:r>
                  <a:rPr lang="en-IN" dirty="0"/>
                  <a:t>Time varying delay </a:t>
                </a:r>
                <a14:m>
                  <m:oMath xmlns:m="http://schemas.openxmlformats.org/officeDocument/2006/math">
                    <m:r>
                      <a:rPr lang="en-IN" b="0" i="1" smtClean="0">
                        <a:latin typeface="Cambria Math" panose="02040503050406030204" pitchFamily="18" charset="0"/>
                      </a:rPr>
                      <m:t>⇒</m:t>
                    </m:r>
                  </m:oMath>
                </a14:m>
                <a:r>
                  <a:rPr lang="en-IN" dirty="0"/>
                  <a:t> Time Varying Channel</a:t>
                </a:r>
              </a:p>
              <a:p>
                <a:pPr lvl="1"/>
                <a:r>
                  <a:rPr lang="en-IN" dirty="0"/>
                  <a:t>Such a channel is called Time Selective Channel</a:t>
                </a:r>
              </a:p>
              <a:p>
                <a:r>
                  <a:rPr lang="en-IN" dirty="0"/>
                  <a:t>How fast is channel varying?</a:t>
                </a:r>
              </a:p>
              <a:p>
                <a:pPr lvl="1"/>
                <a:r>
                  <a:rPr lang="en-IN" dirty="0"/>
                  <a:t>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m:t>
                        </m:r>
                      </m:sub>
                    </m:sSub>
                  </m:oMath>
                </a14:m>
                <a:r>
                  <a:rPr lang="en-IN" dirty="0"/>
                  <a:t> denote the time over which channel is constant</a:t>
                </a:r>
              </a:p>
              <a:p>
                <a:pPr lvl="1"/>
                <a:r>
                  <a:rPr lang="en-IN" dirty="0"/>
                  <a:t>This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m:t>
                        </m:r>
                      </m:sub>
                    </m:sSub>
                  </m:oMath>
                </a14:m>
                <a:r>
                  <a:rPr lang="en-IN" dirty="0"/>
                  <a:t> is termed </a:t>
                </a:r>
                <a:r>
                  <a:rPr lang="en-IN" b="1" dirty="0"/>
                  <a:t>Coherence Time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4</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den>
                    </m:f>
                  </m:oMath>
                </a14:m>
                <a:endParaRPr lang="en-IN" dirty="0"/>
              </a:p>
              <a:p>
                <a:r>
                  <a:rPr lang="en-IN" dirty="0"/>
                  <a:t>Higher velocity =&gt; coherence time is small</a:t>
                </a:r>
              </a:p>
              <a:p>
                <a:r>
                  <a:rPr lang="en-IN" dirty="0"/>
                  <a:t>Doppler bandwidth = </a:t>
                </a:r>
                <a14:m>
                  <m:oMath xmlns:m="http://schemas.openxmlformats.org/officeDocument/2006/math">
                    <m:r>
                      <a:rPr lang="en-IN" b="0" i="1" smtClean="0">
                        <a:latin typeface="Cambria Math" panose="02040503050406030204" pitchFamily="18" charset="0"/>
                      </a:rPr>
                      <m:t>2</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𝐷</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𝐷</m:t>
                        </m:r>
                      </m:sub>
                    </m:sSub>
                  </m:oMath>
                </a14:m>
                <a:endParaRPr lang="en-IN" dirty="0"/>
              </a:p>
            </p:txBody>
          </p:sp>
        </mc:Choice>
        <mc:Fallback>
          <p:sp>
            <p:nvSpPr>
              <p:cNvPr id="3" name="Content Placeholder 2">
                <a:extLst>
                  <a:ext uri="{FF2B5EF4-FFF2-40B4-BE49-F238E27FC236}">
                    <a16:creationId xmlns:a16="http://schemas.microsoft.com/office/drawing/2014/main" id="{EF88ED85-5B94-7BEC-4DBE-23152D4D6887}"/>
                  </a:ext>
                </a:extLst>
              </p:cNvPr>
              <p:cNvSpPr>
                <a:spLocks noGrp="1" noRot="1" noChangeAspect="1" noMove="1" noResize="1" noEditPoints="1" noAdjustHandles="1" noChangeArrowheads="1" noChangeShapeType="1" noTextEdit="1"/>
              </p:cNvSpPr>
              <p:nvPr>
                <p:ph sz="quarter" idx="10"/>
              </p:nvPr>
            </p:nvSpPr>
            <p:spPr>
              <a:blipFill>
                <a:blip r:embed="rId2"/>
                <a:stretch>
                  <a:fillRect t="-1638" b="-1535"/>
                </a:stretch>
              </a:blipFill>
            </p:spPr>
            <p:txBody>
              <a:bodyPr/>
              <a:lstStyle/>
              <a:p>
                <a:r>
                  <a:rPr lang="en-IN">
                    <a:noFill/>
                  </a:rPr>
                  <a:t> </a:t>
                </a:r>
              </a:p>
            </p:txBody>
          </p:sp>
        </mc:Fallback>
      </mc:AlternateContent>
    </p:spTree>
    <p:extLst>
      <p:ext uri="{BB962C8B-B14F-4D97-AF65-F5344CB8AC3E}">
        <p14:creationId xmlns:p14="http://schemas.microsoft.com/office/powerpoint/2010/main" val="390526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spTree>
    <p:extLst>
      <p:ext uri="{BB962C8B-B14F-4D97-AF65-F5344CB8AC3E}">
        <p14:creationId xmlns:p14="http://schemas.microsoft.com/office/powerpoint/2010/main" val="52979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8CD4-7A30-7A26-ACE8-6F4EBE9C3D61}"/>
              </a:ext>
            </a:extLst>
          </p:cNvPr>
          <p:cNvSpPr>
            <a:spLocks noGrp="1"/>
          </p:cNvSpPr>
          <p:nvPr>
            <p:ph type="title"/>
          </p:nvPr>
        </p:nvSpPr>
        <p:spPr/>
        <p:txBody>
          <a:bodyPr/>
          <a:lstStyle/>
          <a:p>
            <a:r>
              <a:rPr lang="en-IN" dirty="0"/>
              <a:t>Principles and Models of Modern Wireless Systems</a:t>
            </a:r>
          </a:p>
        </p:txBody>
      </p:sp>
      <p:sp>
        <p:nvSpPr>
          <p:cNvPr id="3" name="Content Placeholder 2">
            <a:extLst>
              <a:ext uri="{FF2B5EF4-FFF2-40B4-BE49-F238E27FC236}">
                <a16:creationId xmlns:a16="http://schemas.microsoft.com/office/drawing/2014/main" id="{AAD0CA31-11AB-90BF-EE6E-CC044CD7D0F2}"/>
              </a:ext>
            </a:extLst>
          </p:cNvPr>
          <p:cNvSpPr>
            <a:spLocks noGrp="1"/>
          </p:cNvSpPr>
          <p:nvPr>
            <p:ph sz="quarter" idx="10"/>
          </p:nvPr>
        </p:nvSpPr>
        <p:spPr/>
        <p:txBody>
          <a:bodyPr/>
          <a:lstStyle/>
          <a:p>
            <a:r>
              <a:rPr lang="en-IN" dirty="0"/>
              <a:t>Large Scale Fading</a:t>
            </a:r>
          </a:p>
          <a:p>
            <a:pPr lvl="1"/>
            <a:r>
              <a:rPr lang="en-IN" dirty="0"/>
              <a:t>Due to path loss of signal as a function of distance and shadowing by large structures – buildings and hills</a:t>
            </a:r>
          </a:p>
          <a:p>
            <a:pPr lvl="1"/>
            <a:r>
              <a:rPr lang="en-IN" dirty="0"/>
              <a:t>Occurs as mobile moves through a distance of the order of the cell size</a:t>
            </a:r>
          </a:p>
          <a:p>
            <a:pPr lvl="1"/>
            <a:r>
              <a:rPr lang="en-IN" dirty="0"/>
              <a:t>Frequency independent</a:t>
            </a:r>
          </a:p>
          <a:p>
            <a:r>
              <a:rPr lang="en-IN" dirty="0"/>
              <a:t>Small Scale Fading</a:t>
            </a:r>
          </a:p>
          <a:p>
            <a:pPr lvl="1"/>
            <a:r>
              <a:rPr lang="en-IN" dirty="0"/>
              <a:t>Due to constructive and destructive interference of the multiple signal paths between the transmitter and receiver</a:t>
            </a:r>
          </a:p>
          <a:p>
            <a:pPr lvl="1"/>
            <a:r>
              <a:rPr lang="en-IN" dirty="0"/>
              <a:t>Occurs at the spatial scale of the order of the carrier wavelength</a:t>
            </a:r>
          </a:p>
          <a:p>
            <a:pPr lvl="1"/>
            <a:r>
              <a:rPr lang="en-IN" dirty="0"/>
              <a:t>Frequency dependent</a:t>
            </a:r>
          </a:p>
        </p:txBody>
      </p:sp>
    </p:spTree>
    <p:extLst>
      <p:ext uri="{BB962C8B-B14F-4D97-AF65-F5344CB8AC3E}">
        <p14:creationId xmlns:p14="http://schemas.microsoft.com/office/powerpoint/2010/main" val="5021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49608-3F14-75AE-9B1E-2B22D5950C01}"/>
              </a:ext>
            </a:extLst>
          </p:cNvPr>
          <p:cNvSpPr>
            <a:spLocks noGrp="1"/>
          </p:cNvSpPr>
          <p:nvPr>
            <p:ph type="title"/>
          </p:nvPr>
        </p:nvSpPr>
        <p:spPr/>
        <p:txBody>
          <a:bodyPr/>
          <a:lstStyle/>
          <a:p>
            <a:r>
              <a:rPr lang="en-IN" dirty="0"/>
              <a:t>Modern Communication Technologies and Systems</a:t>
            </a:r>
          </a:p>
        </p:txBody>
      </p:sp>
      <p:sp>
        <p:nvSpPr>
          <p:cNvPr id="5" name="Content Placeholder 4">
            <a:extLst>
              <a:ext uri="{FF2B5EF4-FFF2-40B4-BE49-F238E27FC236}">
                <a16:creationId xmlns:a16="http://schemas.microsoft.com/office/drawing/2014/main" id="{12BCE1AC-E302-A7DB-6C9B-C96AA5B9AE23}"/>
              </a:ext>
            </a:extLst>
          </p:cNvPr>
          <p:cNvSpPr>
            <a:spLocks noGrp="1"/>
          </p:cNvSpPr>
          <p:nvPr>
            <p:ph sz="quarter" idx="10"/>
          </p:nvPr>
        </p:nvSpPr>
        <p:spPr/>
        <p:txBody>
          <a:bodyPr/>
          <a:lstStyle/>
          <a:p>
            <a:r>
              <a:rPr lang="en-IN" dirty="0"/>
              <a:t>Cutting edge wireless technologies</a:t>
            </a:r>
          </a:p>
          <a:p>
            <a:pPr lvl="1"/>
            <a:r>
              <a:rPr lang="en-IN" dirty="0"/>
              <a:t>Multiple Antennae Systems</a:t>
            </a:r>
          </a:p>
          <a:p>
            <a:pPr lvl="2"/>
            <a:r>
              <a:rPr lang="en-IN" dirty="0"/>
              <a:t>Multiple Input and Multiple Output - MIMO Technology</a:t>
            </a:r>
          </a:p>
          <a:p>
            <a:pPr lvl="1"/>
            <a:r>
              <a:rPr lang="en-IN" dirty="0"/>
              <a:t>OFDM – Orthogonal Frequency Division Multiplexing</a:t>
            </a:r>
          </a:p>
          <a:p>
            <a:pPr lvl="2"/>
            <a:r>
              <a:rPr lang="en-IN" dirty="0"/>
              <a:t>Large bandwidth divided into several sub-bands and multiple uses sub-carriers</a:t>
            </a:r>
          </a:p>
          <a:p>
            <a:pPr lvl="1"/>
            <a:r>
              <a:rPr lang="en-IN" dirty="0"/>
              <a:t>CDMA</a:t>
            </a:r>
          </a:p>
          <a:p>
            <a:pPr lvl="2"/>
            <a:r>
              <a:rPr lang="en-IN" dirty="0"/>
              <a:t>Spreading code</a:t>
            </a:r>
          </a:p>
          <a:p>
            <a:r>
              <a:rPr lang="en-IN" dirty="0"/>
              <a:t>Modern cellular and </a:t>
            </a:r>
            <a:r>
              <a:rPr lang="en-IN" dirty="0" err="1"/>
              <a:t>wifi</a:t>
            </a:r>
            <a:r>
              <a:rPr lang="en-IN" dirty="0"/>
              <a:t> systems built on cutting edge wireless technologies</a:t>
            </a:r>
          </a:p>
          <a:p>
            <a:pPr lvl="1"/>
            <a:r>
              <a:rPr lang="en-IN" dirty="0"/>
              <a:t>LTE</a:t>
            </a:r>
          </a:p>
          <a:p>
            <a:pPr lvl="1"/>
            <a:r>
              <a:rPr lang="en-IN" dirty="0"/>
              <a:t>5G – NR</a:t>
            </a:r>
          </a:p>
          <a:p>
            <a:pPr lvl="1"/>
            <a:r>
              <a:rPr lang="en-IN" dirty="0"/>
              <a:t>802.11 AC, 802.11 AX</a:t>
            </a:r>
          </a:p>
          <a:p>
            <a:endParaRPr lang="en-IN" dirty="0"/>
          </a:p>
        </p:txBody>
      </p:sp>
    </p:spTree>
    <p:extLst>
      <p:ext uri="{BB962C8B-B14F-4D97-AF65-F5344CB8AC3E}">
        <p14:creationId xmlns:p14="http://schemas.microsoft.com/office/powerpoint/2010/main" val="380860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200" dirty="0" smtClean="0">
            <a:latin typeface="Gotham Light" pitchFamily="50" charset="0"/>
          </a:defRPr>
        </a:defPPr>
      </a:lstStyle>
    </a:txDef>
  </a:objectDefaults>
  <a:extraClrSchemeLst/>
  <a:extLst>
    <a:ext uri="{05A4C25C-085E-4340-85A3-A5531E510DB2}">
      <thm15:themeFamily xmlns:thm15="http://schemas.microsoft.com/office/thememl/2012/main" name="Brillium V3" id="{89606700-FA9C-463E-A6F9-629E5CBD4463}" vid="{E69BBF4E-877A-4C17-AA88-F5C74F32E9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Brillium V3</Template>
  <TotalTime>12698</TotalTime>
  <Words>9139</Words>
  <Application>Microsoft Office PowerPoint</Application>
  <PresentationFormat>Widescreen</PresentationFormat>
  <Paragraphs>977</Paragraphs>
  <Slides>75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Cambria Math</vt:lpstr>
      <vt:lpstr>Courier New</vt:lpstr>
      <vt:lpstr>Gotham Light</vt:lpstr>
      <vt:lpstr>Gotham Rounded Light</vt:lpstr>
      <vt:lpstr>Söhne</vt:lpstr>
      <vt:lpstr>Wingdings</vt:lpstr>
      <vt:lpstr>Default Theme</vt:lpstr>
      <vt:lpstr>eMasters – Communication Systems E920 Wireless Communications</vt:lpstr>
      <vt:lpstr>Key Concepts in Signal Processing</vt:lpstr>
      <vt:lpstr>Key Concepts in Signal Processing</vt:lpstr>
      <vt:lpstr>Key Concepts in Signal Processing</vt:lpstr>
      <vt:lpstr>Energy Spectral Density and Autocorrelation</vt:lpstr>
      <vt:lpstr>Power Spectral Density and Autocorrelation</vt:lpstr>
      <vt:lpstr>Modern Communication Technologies and Systems</vt:lpstr>
      <vt:lpstr>Principles and Models of Modern Wireless Systems</vt:lpstr>
      <vt:lpstr>Modern Communication Technologies and Systems</vt:lpstr>
      <vt:lpstr>Modern Communication Technologies and Systems</vt:lpstr>
      <vt:lpstr>Modern Wireline Digital Communication System</vt:lpstr>
      <vt:lpstr>Modern Wireline Digital Communication System</vt:lpstr>
      <vt:lpstr>Additive White Gaussian Noise</vt:lpstr>
      <vt:lpstr>Additive White Gaussian Noise</vt:lpstr>
      <vt:lpstr>Random Process Characterization  - Power Spectral Density</vt:lpstr>
      <vt:lpstr>Stationary Process</vt:lpstr>
      <vt:lpstr>Auto-correlation, Cross Correlation and Power Spectral Density</vt:lpstr>
      <vt:lpstr>PSD of Random Process and White Noise</vt:lpstr>
      <vt:lpstr>Notes – Power of a Signal and PSD of White Noise</vt:lpstr>
      <vt:lpstr>Wireline SNR – Signal to Noise Power Ratio</vt:lpstr>
      <vt:lpstr>Performance of Communication System</vt:lpstr>
      <vt:lpstr>Digital Modulation - BPSK</vt:lpstr>
      <vt:lpstr>BPSK Wireline Performance</vt:lpstr>
      <vt:lpstr>QPSK</vt:lpstr>
      <vt:lpstr>QPSK</vt:lpstr>
      <vt:lpstr>QPSK</vt:lpstr>
      <vt:lpstr>QAM – Quadrature Amplitude Modulation</vt:lpstr>
      <vt:lpstr>QAM</vt:lpstr>
      <vt:lpstr>Wireless Channel and Performance</vt:lpstr>
      <vt:lpstr>Wireless Channel Model</vt:lpstr>
      <vt:lpstr>Fading Channel Coefficient</vt:lpstr>
      <vt:lpstr>Symbol Detection – Equalization and Estimation</vt:lpstr>
      <vt:lpstr>Wireless Channel Output SNR</vt:lpstr>
      <vt:lpstr>Wireless Channel Performance - BER</vt:lpstr>
      <vt:lpstr>BER of Rayleigh Fading Channel</vt:lpstr>
      <vt:lpstr>Deep Fade</vt:lpstr>
      <vt:lpstr>BER and SER of QPSK and QAM</vt:lpstr>
      <vt:lpstr>Multiple Antennas and Diversity</vt:lpstr>
      <vt:lpstr>Intro to MIMO System</vt:lpstr>
      <vt:lpstr>MIMO Receiver</vt:lpstr>
      <vt:lpstr>MIMO LMMSE Receiver</vt:lpstr>
      <vt:lpstr>SVD – Singular Value Decomposition</vt:lpstr>
      <vt:lpstr>SVD</vt:lpstr>
      <vt:lpstr>SVD Relation to Eigenvalue Decomposition</vt:lpstr>
      <vt:lpstr>SVD Processing</vt:lpstr>
      <vt:lpstr>Capacity of MIMO Wireless Systems</vt:lpstr>
      <vt:lpstr>Alamouti Code</vt:lpstr>
      <vt:lpstr>Alamouti Code</vt:lpstr>
      <vt:lpstr>Alamouti Code</vt:lpstr>
      <vt:lpstr>SNR and BER of Alamouti Code</vt:lpstr>
      <vt:lpstr>OFDM Technology</vt:lpstr>
      <vt:lpstr>Single and Multi-carrier Modulation</vt:lpstr>
      <vt:lpstr>What is OFDM</vt:lpstr>
      <vt:lpstr>OFDM - Multi-carrier Modulation</vt:lpstr>
      <vt:lpstr>Fourier Series</vt:lpstr>
      <vt:lpstr>OFDM - Demodulation</vt:lpstr>
      <vt:lpstr>OFDM - Demodulation</vt:lpstr>
      <vt:lpstr>OFDM Generation – IDFT ⇒ IFFT</vt:lpstr>
      <vt:lpstr>ISI Channel Model</vt:lpstr>
      <vt:lpstr>Convolution</vt:lpstr>
      <vt:lpstr>Cyclic Prefix – CP and Demodulation</vt:lpstr>
      <vt:lpstr>OFDM System Model</vt:lpstr>
      <vt:lpstr>OFDM Examples</vt:lpstr>
      <vt:lpstr>BER Performance of OFDM Systems</vt:lpstr>
      <vt:lpstr>MIMO-OFDM</vt:lpstr>
      <vt:lpstr>Net MIMO-OFDM System Model</vt:lpstr>
      <vt:lpstr>MIMO-OFDM Channel Coefficients</vt:lpstr>
      <vt:lpstr>MIMO-OFDM </vt:lpstr>
      <vt:lpstr>Characterization of Wireless Channel</vt:lpstr>
      <vt:lpstr>Wireless Channel Model</vt:lpstr>
      <vt:lpstr>Wireless Channel Model – Delay Spread</vt:lpstr>
      <vt:lpstr>ISI Channel Model</vt:lpstr>
      <vt:lpstr>Delay Spread</vt:lpstr>
      <vt:lpstr>Doppler Shift</vt:lpstr>
      <vt:lpstr>PowerPoint Presentation</vt:lpstr>
    </vt:vector>
  </TitlesOfParts>
  <Company>"...dare to dream; care to win..."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eMasters – Communication Systems - E920 Wireless Communication</dc:title>
  <dc:subject>E920</dc:subject>
  <dc:creator>Venkateswar Reddy Melachervu</dc:creator>
  <cp:keywords>eMasters – Communication Systems - E900 Applied Linear Algebra for Wireless Communications</cp:keywords>
  <dc:description>E900 Applied Linear Algebra for Wireless Communications</dc:description>
  <cp:lastModifiedBy>Venkateswar Reddy Melachervu</cp:lastModifiedBy>
  <cp:revision>667</cp:revision>
  <dcterms:created xsi:type="dcterms:W3CDTF">2022-09-27T18:31:15Z</dcterms:created>
  <dcterms:modified xsi:type="dcterms:W3CDTF">2023-03-22T14:30:43Z</dcterms:modified>
  <cp:category>eMasters Learning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